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256" r:id="rId2"/>
    <p:sldId id="308" r:id="rId3"/>
    <p:sldId id="378" r:id="rId4"/>
    <p:sldId id="379" r:id="rId5"/>
    <p:sldId id="380" r:id="rId6"/>
    <p:sldId id="428" r:id="rId7"/>
    <p:sldId id="429" r:id="rId8"/>
    <p:sldId id="381" r:id="rId9"/>
    <p:sldId id="383" r:id="rId10"/>
    <p:sldId id="430" r:id="rId11"/>
    <p:sldId id="382" r:id="rId12"/>
    <p:sldId id="386" r:id="rId13"/>
    <p:sldId id="387" r:id="rId14"/>
    <p:sldId id="388" r:id="rId15"/>
    <p:sldId id="389" r:id="rId16"/>
    <p:sldId id="390" r:id="rId17"/>
    <p:sldId id="384" r:id="rId18"/>
    <p:sldId id="477" r:id="rId19"/>
    <p:sldId id="476" r:id="rId20"/>
    <p:sldId id="405" r:id="rId21"/>
    <p:sldId id="408" r:id="rId22"/>
    <p:sldId id="409" r:id="rId23"/>
    <p:sldId id="385" r:id="rId24"/>
    <p:sldId id="391" r:id="rId25"/>
    <p:sldId id="392" r:id="rId26"/>
    <p:sldId id="393" r:id="rId27"/>
    <p:sldId id="465" r:id="rId28"/>
    <p:sldId id="394" r:id="rId29"/>
    <p:sldId id="478" r:id="rId30"/>
    <p:sldId id="406" r:id="rId31"/>
    <p:sldId id="395" r:id="rId32"/>
    <p:sldId id="396" r:id="rId33"/>
    <p:sldId id="397" r:id="rId34"/>
    <p:sldId id="398" r:id="rId35"/>
    <p:sldId id="403" r:id="rId36"/>
    <p:sldId id="401" r:id="rId37"/>
    <p:sldId id="402" r:id="rId38"/>
    <p:sldId id="404" r:id="rId39"/>
    <p:sldId id="407" r:id="rId40"/>
    <p:sldId id="410" r:id="rId41"/>
    <p:sldId id="411" r:id="rId42"/>
    <p:sldId id="413" r:id="rId43"/>
    <p:sldId id="415" r:id="rId44"/>
    <p:sldId id="416" r:id="rId45"/>
    <p:sldId id="412" r:id="rId46"/>
    <p:sldId id="417" r:id="rId47"/>
    <p:sldId id="419" r:id="rId48"/>
    <p:sldId id="421" r:id="rId49"/>
    <p:sldId id="422" r:id="rId50"/>
    <p:sldId id="423" r:id="rId51"/>
    <p:sldId id="424" r:id="rId52"/>
    <p:sldId id="425" r:id="rId53"/>
    <p:sldId id="420" r:id="rId54"/>
    <p:sldId id="418" r:id="rId55"/>
    <p:sldId id="426" r:id="rId56"/>
    <p:sldId id="427" r:id="rId57"/>
    <p:sldId id="431" r:id="rId58"/>
    <p:sldId id="437" r:id="rId59"/>
    <p:sldId id="432" r:id="rId60"/>
    <p:sldId id="449" r:id="rId61"/>
    <p:sldId id="450" r:id="rId62"/>
    <p:sldId id="433" r:id="rId63"/>
    <p:sldId id="434" r:id="rId64"/>
    <p:sldId id="438" r:id="rId65"/>
    <p:sldId id="436" r:id="rId66"/>
    <p:sldId id="435" r:id="rId67"/>
    <p:sldId id="444" r:id="rId68"/>
    <p:sldId id="439" r:id="rId69"/>
    <p:sldId id="441" r:id="rId70"/>
    <p:sldId id="442" r:id="rId71"/>
    <p:sldId id="443" r:id="rId72"/>
    <p:sldId id="445" r:id="rId73"/>
    <p:sldId id="446" r:id="rId74"/>
    <p:sldId id="447" r:id="rId75"/>
    <p:sldId id="440" r:id="rId76"/>
    <p:sldId id="448" r:id="rId77"/>
    <p:sldId id="451" r:id="rId78"/>
    <p:sldId id="452" r:id="rId79"/>
    <p:sldId id="454" r:id="rId80"/>
    <p:sldId id="455" r:id="rId81"/>
    <p:sldId id="456" r:id="rId82"/>
    <p:sldId id="457" r:id="rId83"/>
    <p:sldId id="458" r:id="rId84"/>
    <p:sldId id="459" r:id="rId85"/>
    <p:sldId id="460" r:id="rId86"/>
    <p:sldId id="461" r:id="rId87"/>
    <p:sldId id="462" r:id="rId88"/>
    <p:sldId id="463" r:id="rId89"/>
    <p:sldId id="464" r:id="rId90"/>
    <p:sldId id="466" r:id="rId91"/>
    <p:sldId id="467" r:id="rId92"/>
    <p:sldId id="469" r:id="rId93"/>
    <p:sldId id="470" r:id="rId94"/>
    <p:sldId id="475" r:id="rId95"/>
    <p:sldId id="471" r:id="rId96"/>
    <p:sldId id="472" r:id="rId97"/>
    <p:sldId id="468" r:id="rId98"/>
    <p:sldId id="473" r:id="rId99"/>
    <p:sldId id="474" r:id="rId100"/>
    <p:sldId id="400" r:id="rId101"/>
    <p:sldId id="399" r:id="rId10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6" autoAdjust="0"/>
    <p:restoredTop sz="94641"/>
  </p:normalViewPr>
  <p:slideViewPr>
    <p:cSldViewPr snapToGrid="0" snapToObjects="1">
      <p:cViewPr varScale="1">
        <p:scale>
          <a:sx n="165" d="100"/>
          <a:sy n="165" d="100"/>
        </p:scale>
        <p:origin x="928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notesMaster" Target="notesMasters/notesMaster1.xml"/><Relationship Id="rId104" Type="http://schemas.openxmlformats.org/officeDocument/2006/relationships/handoutMaster" Target="handoutMasters/handout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310F2-4BCF-DE4A-9581-8C5F547A9EA1}" type="datetimeFigureOut">
              <a:rPr lang="en-US" smtClean="0"/>
              <a:t>8/24/17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nformationretrieval.org)/" TargetMode="External"/><Relationship Id="rId3" Type="http://schemas.openxmlformats.org/officeDocument/2006/relationships/hyperlink" Target="http://neuralnetworksanddeeplearning.com/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hyperlink" Target="https://en.wikipedia.org/wiki/Differentiation_rules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hyperlink" Target="https://en.wikipedia.org/wiki/Differentiation_rules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neuralnetworksanddeeplearning.com/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hyperlink" Target="http://neuralnetworksanddeeplearning.com/chap1.html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si.edu/natural-language/people/bayes-with-tears.pdf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2800" dirty="0" smtClean="0"/>
              <a:t>CSC 439/539</a:t>
            </a:r>
            <a:br>
              <a:rPr lang="en-US" sz="2800" dirty="0" smtClean="0"/>
            </a:br>
            <a:r>
              <a:rPr lang="en-US" sz="2800" dirty="0" smtClean="0"/>
              <a:t> Statistical Natural Language Processing</a:t>
            </a:r>
            <a:br>
              <a:rPr lang="en-US" sz="2800" dirty="0" smtClean="0"/>
            </a:br>
            <a:r>
              <a:rPr lang="en-US" sz="2800" dirty="0" smtClean="0"/>
              <a:t>Lecture 2: Crash Course in Machine Learning for Text Categorization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Mihai Surdeanu</a:t>
            </a:r>
          </a:p>
          <a:p>
            <a:r>
              <a:rPr lang="en-US" dirty="0" smtClean="0"/>
              <a:t>Fall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is not hard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For </a:t>
            </a:r>
            <a:r>
              <a:rPr lang="en-US" dirty="0" err="1" smtClean="0"/>
              <a:t>kNN</a:t>
            </a:r>
            <a:r>
              <a:rPr lang="en-US" dirty="0" smtClean="0"/>
              <a:t> and </a:t>
            </a:r>
            <a:r>
              <a:rPr lang="en-US" dirty="0" err="1" smtClean="0"/>
              <a:t>Rocchio</a:t>
            </a:r>
            <a:r>
              <a:rPr lang="en-US" dirty="0" smtClean="0"/>
              <a:t>: see chapter 14 in Introduction to </a:t>
            </a:r>
            <a:r>
              <a:rPr lang="en-US" dirty="0"/>
              <a:t>Information Retrieval (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informationretrieval.org)</a:t>
            </a:r>
            <a:endParaRPr lang="en-US" dirty="0" smtClean="0"/>
          </a:p>
          <a:p>
            <a:r>
              <a:rPr lang="en-US" dirty="0" smtClean="0"/>
              <a:t>For Perceptron: see chapter 16 in our textbook</a:t>
            </a:r>
          </a:p>
          <a:p>
            <a:r>
              <a:rPr lang="en-US" dirty="0" smtClean="0"/>
              <a:t>For logistic regression (LR): see Andrew Ng’s notes for LR: Part II in the file cs229_notes1.pdf (in D2</a:t>
            </a:r>
            <a:r>
              <a:rPr lang="en-US" dirty="0" smtClean="0">
                <a:sym typeface="Wingdings"/>
              </a:rPr>
              <a:t>L)</a:t>
            </a:r>
            <a:endParaRPr lang="en-US" dirty="0" smtClean="0"/>
          </a:p>
          <a:p>
            <a:r>
              <a:rPr lang="en-US" dirty="0" smtClean="0"/>
              <a:t>For neural networks: see chapters 1 and 2 in Michael Nielsen’s book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neuralnetworksanddeeplearning.com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6809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task of text categorization</a:t>
            </a:r>
          </a:p>
          <a:p>
            <a:r>
              <a:rPr lang="en-US" dirty="0" smtClean="0"/>
              <a:t>A few fundamental machine learning (ML) algorithms</a:t>
            </a:r>
          </a:p>
          <a:p>
            <a:pPr lvl="1"/>
            <a:r>
              <a:rPr lang="en-US" dirty="0" smtClean="0"/>
              <a:t>K Nearest Neighbors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Perceptron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Feed-forward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7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read a book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614170"/>
            <a:ext cx="3733800" cy="501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2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0"/>
            <a:ext cx="5137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41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180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23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0"/>
            <a:ext cx="5115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2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160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3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8610" y="2994660"/>
            <a:ext cx="854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Don’t worry. Eventually, the baby monkey finds her mom.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551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have we learned from this book?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Objects are described by their properties, or </a:t>
            </a:r>
            <a:r>
              <a:rPr lang="en-US" i="1" dirty="0" smtClean="0"/>
              <a:t>features</a:t>
            </a:r>
          </a:p>
          <a:p>
            <a:pPr lvl="1"/>
            <a:r>
              <a:rPr lang="en-US" dirty="0" smtClean="0"/>
              <a:t>Vector representation, vector length, normalization</a:t>
            </a:r>
          </a:p>
          <a:p>
            <a:r>
              <a:rPr lang="en-US" dirty="0" smtClean="0"/>
              <a:t>A classification algorithm has at its core a </a:t>
            </a:r>
            <a:r>
              <a:rPr lang="en-US" i="1" dirty="0" smtClean="0"/>
              <a:t>similarity function</a:t>
            </a:r>
            <a:r>
              <a:rPr lang="en-US" dirty="0" smtClean="0"/>
              <a:t>, which measures how similar properties of two objects are</a:t>
            </a:r>
          </a:p>
          <a:p>
            <a:pPr lvl="1"/>
            <a:r>
              <a:rPr lang="en-US" dirty="0" smtClean="0"/>
              <a:t>Vector similarity</a:t>
            </a:r>
          </a:p>
          <a:p>
            <a:r>
              <a:rPr lang="en-US" dirty="0" smtClean="0"/>
              <a:t>A good algorithm aggregates its decisions over multiple properties</a:t>
            </a:r>
          </a:p>
          <a:p>
            <a:r>
              <a:rPr lang="en-US" dirty="0" smtClean="0"/>
              <a:t>Algorithms may </a:t>
            </a:r>
            <a:r>
              <a:rPr lang="en-US" i="1" dirty="0" err="1" smtClean="0"/>
              <a:t>overfit</a:t>
            </a:r>
            <a:r>
              <a:rPr lang="en-US" dirty="0" smtClean="0"/>
              <a:t>, if not designed well, or not trained on enough data</a:t>
            </a:r>
          </a:p>
          <a:p>
            <a:pPr lvl="1"/>
            <a:r>
              <a:rPr lang="en-US" dirty="0" smtClean="0"/>
              <a:t>Overfitting: when an algorithm performs well in training, but poorly on unseen data (testing)</a:t>
            </a:r>
          </a:p>
        </p:txBody>
      </p:sp>
    </p:spTree>
    <p:extLst>
      <p:ext uri="{BB962C8B-B14F-4D97-AF65-F5344CB8AC3E}">
        <p14:creationId xmlns:p14="http://schemas.microsoft.com/office/powerpoint/2010/main" val="20651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length + cosine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 length: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Cosine similarity: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141" y="2394155"/>
            <a:ext cx="2595716" cy="818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" y="4321271"/>
            <a:ext cx="6646607" cy="146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14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build some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80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 the task of text categorization</a:t>
            </a:r>
          </a:p>
          <a:p>
            <a:r>
              <a:rPr lang="en-US" dirty="0" smtClean="0"/>
              <a:t>A few fundamental machine learning (ML) algorithms</a:t>
            </a:r>
          </a:p>
          <a:p>
            <a:pPr lvl="1"/>
            <a:r>
              <a:rPr lang="en-US" dirty="0" smtClean="0"/>
              <a:t>K Nearest Neighbors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Perceptron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Feed-forward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9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noFill/>
          <a:ln/>
        </p:spPr>
        <p:txBody>
          <a:bodyPr>
            <a:normAutofit/>
          </a:bodyPr>
          <a:lstStyle/>
          <a:p>
            <a:r>
              <a:rPr lang="en-US" sz="3600" dirty="0" smtClean="0"/>
              <a:t>Representing NLP problems numerically</a:t>
            </a:r>
            <a:endParaRPr lang="en-US" sz="3600" dirty="0"/>
          </a:p>
        </p:txBody>
      </p:sp>
      <p:sp>
        <p:nvSpPr>
          <p:cNvPr id="253" name="Rectangle 5"/>
          <p:cNvSpPr txBox="1">
            <a:spLocks noChangeArrowheads="1"/>
          </p:cNvSpPr>
          <p:nvPr/>
        </p:nvSpPr>
        <p:spPr>
          <a:xfrm>
            <a:off x="152400" y="1493837"/>
            <a:ext cx="8686800" cy="4525963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smtClean="0"/>
              <a:t>X</a:t>
            </a:r>
            <a:r>
              <a:rPr lang="en-US" sz="2400" dirty="0" smtClean="0"/>
              <a:t>:  instance-feature matrix, size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dirty="0" smtClean="0"/>
              <a:t>x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urier New" pitchFamily="49" charset="0"/>
                <a:cs typeface="Courier New" pitchFamily="49" charset="0"/>
              </a:rPr>
              <a:t> m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rows,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columns)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n</a:t>
            </a:r>
            <a:r>
              <a:rPr lang="en-US" sz="2800" dirty="0" smtClean="0"/>
              <a:t>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training instances </a:t>
            </a:r>
            <a:r>
              <a:rPr lang="en-US" sz="2800" dirty="0" smtClean="0"/>
              <a:t>X</a:t>
            </a:r>
            <a:r>
              <a:rPr lang="en-US" sz="2800" baseline="-25000" dirty="0" smtClean="0"/>
              <a:t>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m</a:t>
            </a:r>
            <a:r>
              <a:rPr lang="en-US" sz="2800" dirty="0" smtClean="0"/>
              <a:t> 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feature functions </a:t>
            </a:r>
            <a:r>
              <a:rPr kumimoji="0" lang="en-US" sz="28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f</a:t>
            </a:r>
            <a:r>
              <a:rPr kumimoji="0" lang="en-US" sz="2800" b="0" i="0" u="none" strike="noStrike" kern="1200" cap="none" spc="0" normalizeH="0" baseline="-2500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j</a:t>
            </a:r>
            <a:endParaRPr kumimoji="0" lang="en-US" sz="2800" b="0" i="0" u="none" strike="noStrike" kern="1200" cap="none" spc="0" normalizeH="0" baseline="-2500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b="1" dirty="0" err="1" smtClean="0"/>
              <a:t>X</a:t>
            </a:r>
            <a:r>
              <a:rPr lang="en-US" sz="2800" baseline="-25000" dirty="0" err="1" smtClean="0"/>
              <a:t>i,j</a:t>
            </a:r>
            <a:r>
              <a:rPr lang="en-US" sz="2800" dirty="0" smtClean="0"/>
              <a:t> = </a:t>
            </a:r>
            <a:r>
              <a:rPr lang="en-US" sz="2800" dirty="0" err="1" smtClean="0"/>
              <a:t>f</a:t>
            </a:r>
            <a:r>
              <a:rPr lang="en-US" sz="2800" baseline="-25000" dirty="0" err="1" smtClean="0"/>
              <a:t>j</a:t>
            </a:r>
            <a:r>
              <a:rPr lang="en-US" sz="2800" baseline="-25000" dirty="0" smtClean="0"/>
              <a:t> </a:t>
            </a:r>
            <a:r>
              <a:rPr lang="en-US" sz="2800" dirty="0" smtClean="0"/>
              <a:t>(X</a:t>
            </a:r>
            <a:r>
              <a:rPr lang="en-US" sz="2800" baseline="-25000" dirty="0" smtClean="0"/>
              <a:t>i</a:t>
            </a:r>
            <a:r>
              <a:rPr lang="en-US" sz="2800" dirty="0" smtClean="0"/>
              <a:t>), i.e., the value of feature function </a:t>
            </a:r>
            <a:r>
              <a:rPr lang="en-US" sz="2800" dirty="0" err="1" smtClean="0"/>
              <a:t>f</a:t>
            </a:r>
            <a:r>
              <a:rPr lang="en-US" sz="2800" baseline="-25000" dirty="0" err="1" smtClean="0"/>
              <a:t>j</a:t>
            </a:r>
            <a:r>
              <a:rPr lang="en-US" sz="2800" dirty="0" smtClean="0"/>
              <a:t> for X</a:t>
            </a:r>
            <a:r>
              <a:rPr lang="en-US" sz="2800" baseline="-25000" dirty="0" smtClean="0"/>
              <a:t>i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 smtClean="0"/>
              <a:t>Y: vector of labels, length 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n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4" name="Text Box 24"/>
          <p:cNvSpPr txBox="1">
            <a:spLocks noChangeArrowheads="1"/>
          </p:cNvSpPr>
          <p:nvPr/>
        </p:nvSpPr>
        <p:spPr bwMode="auto">
          <a:xfrm>
            <a:off x="2209800" y="4876800"/>
            <a:ext cx="220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 smtClean="0"/>
              <a:t>X</a:t>
            </a:r>
            <a:r>
              <a:rPr lang="en-US" dirty="0" smtClean="0"/>
              <a:t>: training instances</a:t>
            </a:r>
            <a:endParaRPr lang="en-US" dirty="0"/>
          </a:p>
        </p:txBody>
      </p:sp>
      <p:sp>
        <p:nvSpPr>
          <p:cNvPr id="255" name="Rectangle 254"/>
          <p:cNvSpPr/>
          <p:nvPr/>
        </p:nvSpPr>
        <p:spPr>
          <a:xfrm>
            <a:off x="76200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6" name="Rectangle 255"/>
          <p:cNvSpPr/>
          <p:nvPr/>
        </p:nvSpPr>
        <p:spPr>
          <a:xfrm>
            <a:off x="76200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7" name="Rectangle 256"/>
          <p:cNvSpPr/>
          <p:nvPr/>
        </p:nvSpPr>
        <p:spPr>
          <a:xfrm>
            <a:off x="76200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Rectangle 257"/>
          <p:cNvSpPr/>
          <p:nvPr/>
        </p:nvSpPr>
        <p:spPr>
          <a:xfrm>
            <a:off x="76200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9" name="Rectangle 258"/>
          <p:cNvSpPr/>
          <p:nvPr/>
        </p:nvSpPr>
        <p:spPr>
          <a:xfrm>
            <a:off x="76200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0" name="Rectangle 259"/>
          <p:cNvSpPr/>
          <p:nvPr/>
        </p:nvSpPr>
        <p:spPr>
          <a:xfrm>
            <a:off x="76200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1" name="Rectangle 260"/>
          <p:cNvSpPr/>
          <p:nvPr/>
        </p:nvSpPr>
        <p:spPr>
          <a:xfrm>
            <a:off x="76200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2" name="Rectangle 261"/>
          <p:cNvSpPr/>
          <p:nvPr/>
        </p:nvSpPr>
        <p:spPr>
          <a:xfrm>
            <a:off x="76200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3" name="Rectangle 262"/>
          <p:cNvSpPr/>
          <p:nvPr/>
        </p:nvSpPr>
        <p:spPr>
          <a:xfrm>
            <a:off x="76200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4" name="Rectangle 263"/>
          <p:cNvSpPr/>
          <p:nvPr/>
        </p:nvSpPr>
        <p:spPr>
          <a:xfrm>
            <a:off x="76200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76200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6" name="Rectangle 265"/>
          <p:cNvSpPr/>
          <p:nvPr/>
        </p:nvSpPr>
        <p:spPr>
          <a:xfrm>
            <a:off x="76200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7" name="Rectangle 266"/>
          <p:cNvSpPr/>
          <p:nvPr/>
        </p:nvSpPr>
        <p:spPr>
          <a:xfrm>
            <a:off x="76200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8" name="Rectangle 267"/>
          <p:cNvSpPr/>
          <p:nvPr/>
        </p:nvSpPr>
        <p:spPr>
          <a:xfrm>
            <a:off x="76200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9" name="Rectangle 268"/>
          <p:cNvSpPr/>
          <p:nvPr/>
        </p:nvSpPr>
        <p:spPr>
          <a:xfrm>
            <a:off x="76200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0" name="Rectangle 269"/>
          <p:cNvSpPr/>
          <p:nvPr/>
        </p:nvSpPr>
        <p:spPr>
          <a:xfrm>
            <a:off x="48006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1" name="Rectangle 270"/>
          <p:cNvSpPr/>
          <p:nvPr/>
        </p:nvSpPr>
        <p:spPr>
          <a:xfrm>
            <a:off x="48006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2" name="Rectangle 271"/>
          <p:cNvSpPr/>
          <p:nvPr/>
        </p:nvSpPr>
        <p:spPr>
          <a:xfrm>
            <a:off x="48006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3" name="Rectangle 272"/>
          <p:cNvSpPr/>
          <p:nvPr/>
        </p:nvSpPr>
        <p:spPr>
          <a:xfrm>
            <a:off x="48006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4" name="Rectangle 273"/>
          <p:cNvSpPr/>
          <p:nvPr/>
        </p:nvSpPr>
        <p:spPr>
          <a:xfrm>
            <a:off x="48006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5" name="Rectangle 274"/>
          <p:cNvSpPr/>
          <p:nvPr/>
        </p:nvSpPr>
        <p:spPr>
          <a:xfrm>
            <a:off x="48006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6" name="Rectangle 275"/>
          <p:cNvSpPr/>
          <p:nvPr/>
        </p:nvSpPr>
        <p:spPr>
          <a:xfrm>
            <a:off x="48006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7" name="Rectangle 276"/>
          <p:cNvSpPr/>
          <p:nvPr/>
        </p:nvSpPr>
        <p:spPr>
          <a:xfrm>
            <a:off x="48006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8" name="Rectangle 277"/>
          <p:cNvSpPr/>
          <p:nvPr/>
        </p:nvSpPr>
        <p:spPr>
          <a:xfrm>
            <a:off x="48006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9" name="Rectangle 278"/>
          <p:cNvSpPr/>
          <p:nvPr/>
        </p:nvSpPr>
        <p:spPr>
          <a:xfrm>
            <a:off x="48006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0" name="Rectangle 279"/>
          <p:cNvSpPr/>
          <p:nvPr/>
        </p:nvSpPr>
        <p:spPr>
          <a:xfrm>
            <a:off x="48006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1" name="Rectangle 280"/>
          <p:cNvSpPr/>
          <p:nvPr/>
        </p:nvSpPr>
        <p:spPr>
          <a:xfrm>
            <a:off x="48006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2" name="Rectangle 281"/>
          <p:cNvSpPr/>
          <p:nvPr/>
        </p:nvSpPr>
        <p:spPr>
          <a:xfrm>
            <a:off x="48006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48006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4" name="Rectangle 283"/>
          <p:cNvSpPr/>
          <p:nvPr/>
        </p:nvSpPr>
        <p:spPr>
          <a:xfrm>
            <a:off x="48006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5" name="Text Box 25"/>
          <p:cNvSpPr txBox="1">
            <a:spLocks noChangeArrowheads="1"/>
          </p:cNvSpPr>
          <p:nvPr/>
        </p:nvSpPr>
        <p:spPr bwMode="auto">
          <a:xfrm>
            <a:off x="7010400" y="3745468"/>
            <a:ext cx="1371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Y: labels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49530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7" name="Rectangle 286"/>
          <p:cNvSpPr/>
          <p:nvPr/>
        </p:nvSpPr>
        <p:spPr>
          <a:xfrm>
            <a:off x="49530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8" name="Rectangle 287"/>
          <p:cNvSpPr/>
          <p:nvPr/>
        </p:nvSpPr>
        <p:spPr>
          <a:xfrm>
            <a:off x="49530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9" name="Rectangle 288"/>
          <p:cNvSpPr/>
          <p:nvPr/>
        </p:nvSpPr>
        <p:spPr>
          <a:xfrm>
            <a:off x="49530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0" name="Rectangle 289"/>
          <p:cNvSpPr/>
          <p:nvPr/>
        </p:nvSpPr>
        <p:spPr>
          <a:xfrm>
            <a:off x="49530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1" name="Rectangle 290"/>
          <p:cNvSpPr/>
          <p:nvPr/>
        </p:nvSpPr>
        <p:spPr>
          <a:xfrm>
            <a:off x="49530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2" name="Rectangle 291"/>
          <p:cNvSpPr/>
          <p:nvPr/>
        </p:nvSpPr>
        <p:spPr>
          <a:xfrm>
            <a:off x="49530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3" name="Rectangle 292"/>
          <p:cNvSpPr/>
          <p:nvPr/>
        </p:nvSpPr>
        <p:spPr>
          <a:xfrm>
            <a:off x="49530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4" name="Rectangle 293"/>
          <p:cNvSpPr/>
          <p:nvPr/>
        </p:nvSpPr>
        <p:spPr>
          <a:xfrm>
            <a:off x="49530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5" name="Rectangle 294"/>
          <p:cNvSpPr/>
          <p:nvPr/>
        </p:nvSpPr>
        <p:spPr>
          <a:xfrm>
            <a:off x="49530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6" name="Rectangle 295"/>
          <p:cNvSpPr/>
          <p:nvPr/>
        </p:nvSpPr>
        <p:spPr>
          <a:xfrm>
            <a:off x="49530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7" name="Rectangle 296"/>
          <p:cNvSpPr/>
          <p:nvPr/>
        </p:nvSpPr>
        <p:spPr>
          <a:xfrm>
            <a:off x="49530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8" name="Rectangle 297"/>
          <p:cNvSpPr/>
          <p:nvPr/>
        </p:nvSpPr>
        <p:spPr>
          <a:xfrm>
            <a:off x="49530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9" name="Rectangle 298"/>
          <p:cNvSpPr/>
          <p:nvPr/>
        </p:nvSpPr>
        <p:spPr>
          <a:xfrm>
            <a:off x="49530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Rectangle 299"/>
          <p:cNvSpPr/>
          <p:nvPr/>
        </p:nvSpPr>
        <p:spPr>
          <a:xfrm>
            <a:off x="49530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1" name="Rectangle 300"/>
          <p:cNvSpPr/>
          <p:nvPr/>
        </p:nvSpPr>
        <p:spPr>
          <a:xfrm>
            <a:off x="51054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2" name="Rectangle 301"/>
          <p:cNvSpPr/>
          <p:nvPr/>
        </p:nvSpPr>
        <p:spPr>
          <a:xfrm>
            <a:off x="51054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51054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51054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5" name="Rectangle 304"/>
          <p:cNvSpPr/>
          <p:nvPr/>
        </p:nvSpPr>
        <p:spPr>
          <a:xfrm>
            <a:off x="51054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6" name="Rectangle 305"/>
          <p:cNvSpPr/>
          <p:nvPr/>
        </p:nvSpPr>
        <p:spPr>
          <a:xfrm>
            <a:off x="51054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51054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51054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51054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51054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51054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5105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51054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51054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51054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52578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52578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8" name="Rectangle 317"/>
          <p:cNvSpPr/>
          <p:nvPr/>
        </p:nvSpPr>
        <p:spPr>
          <a:xfrm>
            <a:off x="52578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9" name="Rectangle 318"/>
          <p:cNvSpPr/>
          <p:nvPr/>
        </p:nvSpPr>
        <p:spPr>
          <a:xfrm>
            <a:off x="52578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52578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1" name="Rectangle 320"/>
          <p:cNvSpPr/>
          <p:nvPr/>
        </p:nvSpPr>
        <p:spPr>
          <a:xfrm>
            <a:off x="52578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2" name="Rectangle 321"/>
          <p:cNvSpPr/>
          <p:nvPr/>
        </p:nvSpPr>
        <p:spPr>
          <a:xfrm>
            <a:off x="52578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2578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4" name="Rectangle 323"/>
          <p:cNvSpPr/>
          <p:nvPr/>
        </p:nvSpPr>
        <p:spPr>
          <a:xfrm>
            <a:off x="52578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5" name="Rectangle 324"/>
          <p:cNvSpPr/>
          <p:nvPr/>
        </p:nvSpPr>
        <p:spPr>
          <a:xfrm>
            <a:off x="52578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52578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5257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52578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52578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52578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54102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4102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54102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54102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54102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54102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54102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54102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9" name="Rectangle 338"/>
          <p:cNvSpPr/>
          <p:nvPr/>
        </p:nvSpPr>
        <p:spPr>
          <a:xfrm>
            <a:off x="54102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0" name="Rectangle 339"/>
          <p:cNvSpPr/>
          <p:nvPr/>
        </p:nvSpPr>
        <p:spPr>
          <a:xfrm>
            <a:off x="54102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1" name="Rectangle 340"/>
          <p:cNvSpPr/>
          <p:nvPr/>
        </p:nvSpPr>
        <p:spPr>
          <a:xfrm>
            <a:off x="54102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2" name="Rectangle 341"/>
          <p:cNvSpPr/>
          <p:nvPr/>
        </p:nvSpPr>
        <p:spPr>
          <a:xfrm>
            <a:off x="5410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3" name="Rectangle 342"/>
          <p:cNvSpPr/>
          <p:nvPr/>
        </p:nvSpPr>
        <p:spPr>
          <a:xfrm>
            <a:off x="54102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4" name="Rectangle 343"/>
          <p:cNvSpPr/>
          <p:nvPr/>
        </p:nvSpPr>
        <p:spPr>
          <a:xfrm>
            <a:off x="54102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5" name="Rectangle 344"/>
          <p:cNvSpPr/>
          <p:nvPr/>
        </p:nvSpPr>
        <p:spPr>
          <a:xfrm>
            <a:off x="54102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6" name="Rectangle 345"/>
          <p:cNvSpPr/>
          <p:nvPr/>
        </p:nvSpPr>
        <p:spPr>
          <a:xfrm>
            <a:off x="55626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7" name="Rectangle 346"/>
          <p:cNvSpPr/>
          <p:nvPr/>
        </p:nvSpPr>
        <p:spPr>
          <a:xfrm>
            <a:off x="55626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8" name="Rectangle 347"/>
          <p:cNvSpPr/>
          <p:nvPr/>
        </p:nvSpPr>
        <p:spPr>
          <a:xfrm>
            <a:off x="55626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9" name="Rectangle 348"/>
          <p:cNvSpPr/>
          <p:nvPr/>
        </p:nvSpPr>
        <p:spPr>
          <a:xfrm>
            <a:off x="55626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0" name="Rectangle 349"/>
          <p:cNvSpPr/>
          <p:nvPr/>
        </p:nvSpPr>
        <p:spPr>
          <a:xfrm>
            <a:off x="55626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1" name="Rectangle 350"/>
          <p:cNvSpPr/>
          <p:nvPr/>
        </p:nvSpPr>
        <p:spPr>
          <a:xfrm>
            <a:off x="55626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2" name="Rectangle 351"/>
          <p:cNvSpPr/>
          <p:nvPr/>
        </p:nvSpPr>
        <p:spPr>
          <a:xfrm>
            <a:off x="55626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3" name="Rectangle 352"/>
          <p:cNvSpPr/>
          <p:nvPr/>
        </p:nvSpPr>
        <p:spPr>
          <a:xfrm>
            <a:off x="55626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4" name="Rectangle 353"/>
          <p:cNvSpPr/>
          <p:nvPr/>
        </p:nvSpPr>
        <p:spPr>
          <a:xfrm>
            <a:off x="55626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5" name="Rectangle 354"/>
          <p:cNvSpPr/>
          <p:nvPr/>
        </p:nvSpPr>
        <p:spPr>
          <a:xfrm>
            <a:off x="55626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6" name="Rectangle 355"/>
          <p:cNvSpPr/>
          <p:nvPr/>
        </p:nvSpPr>
        <p:spPr>
          <a:xfrm>
            <a:off x="55626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7" name="Rectangle 356"/>
          <p:cNvSpPr/>
          <p:nvPr/>
        </p:nvSpPr>
        <p:spPr>
          <a:xfrm>
            <a:off x="55626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8" name="Rectangle 357"/>
          <p:cNvSpPr/>
          <p:nvPr/>
        </p:nvSpPr>
        <p:spPr>
          <a:xfrm>
            <a:off x="55626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9" name="Rectangle 358"/>
          <p:cNvSpPr/>
          <p:nvPr/>
        </p:nvSpPr>
        <p:spPr>
          <a:xfrm>
            <a:off x="55626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0" name="Rectangle 359"/>
          <p:cNvSpPr/>
          <p:nvPr/>
        </p:nvSpPr>
        <p:spPr>
          <a:xfrm>
            <a:off x="55626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1" name="Rectangle 360"/>
          <p:cNvSpPr/>
          <p:nvPr/>
        </p:nvSpPr>
        <p:spPr>
          <a:xfrm>
            <a:off x="57150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2" name="Rectangle 361"/>
          <p:cNvSpPr/>
          <p:nvPr/>
        </p:nvSpPr>
        <p:spPr>
          <a:xfrm>
            <a:off x="57150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3" name="Rectangle 362"/>
          <p:cNvSpPr/>
          <p:nvPr/>
        </p:nvSpPr>
        <p:spPr>
          <a:xfrm>
            <a:off x="57150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4" name="Rectangle 363"/>
          <p:cNvSpPr/>
          <p:nvPr/>
        </p:nvSpPr>
        <p:spPr>
          <a:xfrm>
            <a:off x="57150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5" name="Rectangle 364"/>
          <p:cNvSpPr/>
          <p:nvPr/>
        </p:nvSpPr>
        <p:spPr>
          <a:xfrm>
            <a:off x="57150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6" name="Rectangle 365"/>
          <p:cNvSpPr/>
          <p:nvPr/>
        </p:nvSpPr>
        <p:spPr>
          <a:xfrm>
            <a:off x="57150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7" name="Rectangle 366"/>
          <p:cNvSpPr/>
          <p:nvPr/>
        </p:nvSpPr>
        <p:spPr>
          <a:xfrm>
            <a:off x="57150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8" name="Rectangle 367"/>
          <p:cNvSpPr/>
          <p:nvPr/>
        </p:nvSpPr>
        <p:spPr>
          <a:xfrm>
            <a:off x="57150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9" name="Rectangle 368"/>
          <p:cNvSpPr/>
          <p:nvPr/>
        </p:nvSpPr>
        <p:spPr>
          <a:xfrm>
            <a:off x="57150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0" name="Rectangle 369"/>
          <p:cNvSpPr/>
          <p:nvPr/>
        </p:nvSpPr>
        <p:spPr>
          <a:xfrm>
            <a:off x="57150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1" name="Rectangle 370"/>
          <p:cNvSpPr/>
          <p:nvPr/>
        </p:nvSpPr>
        <p:spPr>
          <a:xfrm>
            <a:off x="57150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2" name="Rectangle 371"/>
          <p:cNvSpPr/>
          <p:nvPr/>
        </p:nvSpPr>
        <p:spPr>
          <a:xfrm>
            <a:off x="57150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3" name="Rectangle 372"/>
          <p:cNvSpPr/>
          <p:nvPr/>
        </p:nvSpPr>
        <p:spPr>
          <a:xfrm>
            <a:off x="57150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4" name="Rectangle 373"/>
          <p:cNvSpPr/>
          <p:nvPr/>
        </p:nvSpPr>
        <p:spPr>
          <a:xfrm>
            <a:off x="57150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5" name="Rectangle 374"/>
          <p:cNvSpPr/>
          <p:nvPr/>
        </p:nvSpPr>
        <p:spPr>
          <a:xfrm>
            <a:off x="57150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6" name="Rectangle 375"/>
          <p:cNvSpPr/>
          <p:nvPr/>
        </p:nvSpPr>
        <p:spPr>
          <a:xfrm>
            <a:off x="58674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7" name="Rectangle 376"/>
          <p:cNvSpPr/>
          <p:nvPr/>
        </p:nvSpPr>
        <p:spPr>
          <a:xfrm>
            <a:off x="58674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8" name="Rectangle 377"/>
          <p:cNvSpPr/>
          <p:nvPr/>
        </p:nvSpPr>
        <p:spPr>
          <a:xfrm>
            <a:off x="58674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9" name="Rectangle 378"/>
          <p:cNvSpPr/>
          <p:nvPr/>
        </p:nvSpPr>
        <p:spPr>
          <a:xfrm>
            <a:off x="58674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0" name="Rectangle 379"/>
          <p:cNvSpPr/>
          <p:nvPr/>
        </p:nvSpPr>
        <p:spPr>
          <a:xfrm>
            <a:off x="58674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1" name="Rectangle 380"/>
          <p:cNvSpPr/>
          <p:nvPr/>
        </p:nvSpPr>
        <p:spPr>
          <a:xfrm>
            <a:off x="58674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2" name="Rectangle 381"/>
          <p:cNvSpPr/>
          <p:nvPr/>
        </p:nvSpPr>
        <p:spPr>
          <a:xfrm>
            <a:off x="58674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3" name="Rectangle 382"/>
          <p:cNvSpPr/>
          <p:nvPr/>
        </p:nvSpPr>
        <p:spPr>
          <a:xfrm>
            <a:off x="58674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4" name="Rectangle 383"/>
          <p:cNvSpPr/>
          <p:nvPr/>
        </p:nvSpPr>
        <p:spPr>
          <a:xfrm>
            <a:off x="58674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5" name="Rectangle 384"/>
          <p:cNvSpPr/>
          <p:nvPr/>
        </p:nvSpPr>
        <p:spPr>
          <a:xfrm>
            <a:off x="58674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6" name="Rectangle 385"/>
          <p:cNvSpPr/>
          <p:nvPr/>
        </p:nvSpPr>
        <p:spPr>
          <a:xfrm>
            <a:off x="58674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7" name="Rectangle 386"/>
          <p:cNvSpPr/>
          <p:nvPr/>
        </p:nvSpPr>
        <p:spPr>
          <a:xfrm>
            <a:off x="5867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8" name="Rectangle 387"/>
          <p:cNvSpPr/>
          <p:nvPr/>
        </p:nvSpPr>
        <p:spPr>
          <a:xfrm>
            <a:off x="58674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9" name="Rectangle 388"/>
          <p:cNvSpPr/>
          <p:nvPr/>
        </p:nvSpPr>
        <p:spPr>
          <a:xfrm>
            <a:off x="58674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0" name="Rectangle 389"/>
          <p:cNvSpPr/>
          <p:nvPr/>
        </p:nvSpPr>
        <p:spPr>
          <a:xfrm>
            <a:off x="58674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1" name="Rectangle 390"/>
          <p:cNvSpPr/>
          <p:nvPr/>
        </p:nvSpPr>
        <p:spPr>
          <a:xfrm>
            <a:off x="60198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2" name="Rectangle 391"/>
          <p:cNvSpPr/>
          <p:nvPr/>
        </p:nvSpPr>
        <p:spPr>
          <a:xfrm>
            <a:off x="60198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3" name="Rectangle 392"/>
          <p:cNvSpPr/>
          <p:nvPr/>
        </p:nvSpPr>
        <p:spPr>
          <a:xfrm>
            <a:off x="60198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4" name="Rectangle 393"/>
          <p:cNvSpPr/>
          <p:nvPr/>
        </p:nvSpPr>
        <p:spPr>
          <a:xfrm>
            <a:off x="60198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5" name="Rectangle 394"/>
          <p:cNvSpPr/>
          <p:nvPr/>
        </p:nvSpPr>
        <p:spPr>
          <a:xfrm>
            <a:off x="60198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6" name="Rectangle 395"/>
          <p:cNvSpPr/>
          <p:nvPr/>
        </p:nvSpPr>
        <p:spPr>
          <a:xfrm>
            <a:off x="60198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7" name="Rectangle 396"/>
          <p:cNvSpPr/>
          <p:nvPr/>
        </p:nvSpPr>
        <p:spPr>
          <a:xfrm>
            <a:off x="60198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8" name="Rectangle 397"/>
          <p:cNvSpPr/>
          <p:nvPr/>
        </p:nvSpPr>
        <p:spPr>
          <a:xfrm>
            <a:off x="60198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9" name="Rectangle 398"/>
          <p:cNvSpPr/>
          <p:nvPr/>
        </p:nvSpPr>
        <p:spPr>
          <a:xfrm>
            <a:off x="60198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0" name="Rectangle 399"/>
          <p:cNvSpPr/>
          <p:nvPr/>
        </p:nvSpPr>
        <p:spPr>
          <a:xfrm>
            <a:off x="60198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1" name="Rectangle 400"/>
          <p:cNvSpPr/>
          <p:nvPr/>
        </p:nvSpPr>
        <p:spPr>
          <a:xfrm>
            <a:off x="60198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2" name="Rectangle 401"/>
          <p:cNvSpPr/>
          <p:nvPr/>
        </p:nvSpPr>
        <p:spPr>
          <a:xfrm>
            <a:off x="6019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3" name="Rectangle 402"/>
          <p:cNvSpPr/>
          <p:nvPr/>
        </p:nvSpPr>
        <p:spPr>
          <a:xfrm>
            <a:off x="60198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4" name="Rectangle 403"/>
          <p:cNvSpPr/>
          <p:nvPr/>
        </p:nvSpPr>
        <p:spPr>
          <a:xfrm>
            <a:off x="60198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5" name="Rectangle 404"/>
          <p:cNvSpPr/>
          <p:nvPr/>
        </p:nvSpPr>
        <p:spPr>
          <a:xfrm>
            <a:off x="60198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6" name="Rectangle 405"/>
          <p:cNvSpPr/>
          <p:nvPr/>
        </p:nvSpPr>
        <p:spPr>
          <a:xfrm>
            <a:off x="61722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7" name="Rectangle 406"/>
          <p:cNvSpPr/>
          <p:nvPr/>
        </p:nvSpPr>
        <p:spPr>
          <a:xfrm>
            <a:off x="61722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8" name="Rectangle 407"/>
          <p:cNvSpPr/>
          <p:nvPr/>
        </p:nvSpPr>
        <p:spPr>
          <a:xfrm>
            <a:off x="61722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9" name="Rectangle 408"/>
          <p:cNvSpPr/>
          <p:nvPr/>
        </p:nvSpPr>
        <p:spPr>
          <a:xfrm>
            <a:off x="61722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0" name="Rectangle 409"/>
          <p:cNvSpPr/>
          <p:nvPr/>
        </p:nvSpPr>
        <p:spPr>
          <a:xfrm>
            <a:off x="61722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1" name="Rectangle 410"/>
          <p:cNvSpPr/>
          <p:nvPr/>
        </p:nvSpPr>
        <p:spPr>
          <a:xfrm>
            <a:off x="61722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2" name="Rectangle 411"/>
          <p:cNvSpPr/>
          <p:nvPr/>
        </p:nvSpPr>
        <p:spPr>
          <a:xfrm>
            <a:off x="61722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3" name="Rectangle 412"/>
          <p:cNvSpPr/>
          <p:nvPr/>
        </p:nvSpPr>
        <p:spPr>
          <a:xfrm>
            <a:off x="61722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4" name="Rectangle 413"/>
          <p:cNvSpPr/>
          <p:nvPr/>
        </p:nvSpPr>
        <p:spPr>
          <a:xfrm>
            <a:off x="61722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5" name="Rectangle 414"/>
          <p:cNvSpPr/>
          <p:nvPr/>
        </p:nvSpPr>
        <p:spPr>
          <a:xfrm>
            <a:off x="61722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6" name="Rectangle 415"/>
          <p:cNvSpPr/>
          <p:nvPr/>
        </p:nvSpPr>
        <p:spPr>
          <a:xfrm>
            <a:off x="61722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7" name="Rectangle 416"/>
          <p:cNvSpPr/>
          <p:nvPr/>
        </p:nvSpPr>
        <p:spPr>
          <a:xfrm>
            <a:off x="6172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8" name="Rectangle 417"/>
          <p:cNvSpPr/>
          <p:nvPr/>
        </p:nvSpPr>
        <p:spPr>
          <a:xfrm>
            <a:off x="61722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9" name="Rectangle 418"/>
          <p:cNvSpPr/>
          <p:nvPr/>
        </p:nvSpPr>
        <p:spPr>
          <a:xfrm>
            <a:off x="61722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0" name="Rectangle 419"/>
          <p:cNvSpPr/>
          <p:nvPr/>
        </p:nvSpPr>
        <p:spPr>
          <a:xfrm>
            <a:off x="61722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1" name="Rectangle 420"/>
          <p:cNvSpPr/>
          <p:nvPr/>
        </p:nvSpPr>
        <p:spPr>
          <a:xfrm>
            <a:off x="63246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2" name="Rectangle 421"/>
          <p:cNvSpPr/>
          <p:nvPr/>
        </p:nvSpPr>
        <p:spPr>
          <a:xfrm>
            <a:off x="63246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3" name="Rectangle 422"/>
          <p:cNvSpPr/>
          <p:nvPr/>
        </p:nvSpPr>
        <p:spPr>
          <a:xfrm>
            <a:off x="63246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4" name="Rectangle 423"/>
          <p:cNvSpPr/>
          <p:nvPr/>
        </p:nvSpPr>
        <p:spPr>
          <a:xfrm>
            <a:off x="63246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5" name="Rectangle 424"/>
          <p:cNvSpPr/>
          <p:nvPr/>
        </p:nvSpPr>
        <p:spPr>
          <a:xfrm>
            <a:off x="63246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6" name="Rectangle 425"/>
          <p:cNvSpPr/>
          <p:nvPr/>
        </p:nvSpPr>
        <p:spPr>
          <a:xfrm>
            <a:off x="63246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7" name="Rectangle 426"/>
          <p:cNvSpPr/>
          <p:nvPr/>
        </p:nvSpPr>
        <p:spPr>
          <a:xfrm>
            <a:off x="63246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8" name="Rectangle 427"/>
          <p:cNvSpPr/>
          <p:nvPr/>
        </p:nvSpPr>
        <p:spPr>
          <a:xfrm>
            <a:off x="63246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9" name="Rectangle 428"/>
          <p:cNvSpPr/>
          <p:nvPr/>
        </p:nvSpPr>
        <p:spPr>
          <a:xfrm>
            <a:off x="63246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0" name="Rectangle 429"/>
          <p:cNvSpPr/>
          <p:nvPr/>
        </p:nvSpPr>
        <p:spPr>
          <a:xfrm>
            <a:off x="63246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1" name="Rectangle 430"/>
          <p:cNvSpPr/>
          <p:nvPr/>
        </p:nvSpPr>
        <p:spPr>
          <a:xfrm>
            <a:off x="63246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2" name="Rectangle 431"/>
          <p:cNvSpPr/>
          <p:nvPr/>
        </p:nvSpPr>
        <p:spPr>
          <a:xfrm>
            <a:off x="63246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3" name="Rectangle 432"/>
          <p:cNvSpPr/>
          <p:nvPr/>
        </p:nvSpPr>
        <p:spPr>
          <a:xfrm>
            <a:off x="63246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4" name="Rectangle 433"/>
          <p:cNvSpPr/>
          <p:nvPr/>
        </p:nvSpPr>
        <p:spPr>
          <a:xfrm>
            <a:off x="63246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5" name="Rectangle 434"/>
          <p:cNvSpPr/>
          <p:nvPr/>
        </p:nvSpPr>
        <p:spPr>
          <a:xfrm>
            <a:off x="63246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6" name="Rectangle 435"/>
          <p:cNvSpPr/>
          <p:nvPr/>
        </p:nvSpPr>
        <p:spPr>
          <a:xfrm>
            <a:off x="64770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7" name="Rectangle 436"/>
          <p:cNvSpPr/>
          <p:nvPr/>
        </p:nvSpPr>
        <p:spPr>
          <a:xfrm>
            <a:off x="64770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8" name="Rectangle 437"/>
          <p:cNvSpPr/>
          <p:nvPr/>
        </p:nvSpPr>
        <p:spPr>
          <a:xfrm>
            <a:off x="64770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9" name="Rectangle 438"/>
          <p:cNvSpPr/>
          <p:nvPr/>
        </p:nvSpPr>
        <p:spPr>
          <a:xfrm>
            <a:off x="64770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0" name="Rectangle 439"/>
          <p:cNvSpPr/>
          <p:nvPr/>
        </p:nvSpPr>
        <p:spPr>
          <a:xfrm>
            <a:off x="64770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1" name="Rectangle 440"/>
          <p:cNvSpPr/>
          <p:nvPr/>
        </p:nvSpPr>
        <p:spPr>
          <a:xfrm>
            <a:off x="64770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2" name="Rectangle 441"/>
          <p:cNvSpPr/>
          <p:nvPr/>
        </p:nvSpPr>
        <p:spPr>
          <a:xfrm>
            <a:off x="64770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3" name="Rectangle 442"/>
          <p:cNvSpPr/>
          <p:nvPr/>
        </p:nvSpPr>
        <p:spPr>
          <a:xfrm>
            <a:off x="64770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4" name="Rectangle 443"/>
          <p:cNvSpPr/>
          <p:nvPr/>
        </p:nvSpPr>
        <p:spPr>
          <a:xfrm>
            <a:off x="64770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5" name="Rectangle 444"/>
          <p:cNvSpPr/>
          <p:nvPr/>
        </p:nvSpPr>
        <p:spPr>
          <a:xfrm>
            <a:off x="64770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6" name="Rectangle 445"/>
          <p:cNvSpPr/>
          <p:nvPr/>
        </p:nvSpPr>
        <p:spPr>
          <a:xfrm>
            <a:off x="64770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7" name="Rectangle 446"/>
          <p:cNvSpPr/>
          <p:nvPr/>
        </p:nvSpPr>
        <p:spPr>
          <a:xfrm>
            <a:off x="64770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8" name="Rectangle 447"/>
          <p:cNvSpPr/>
          <p:nvPr/>
        </p:nvSpPr>
        <p:spPr>
          <a:xfrm>
            <a:off x="64770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9" name="Rectangle 448"/>
          <p:cNvSpPr/>
          <p:nvPr/>
        </p:nvSpPr>
        <p:spPr>
          <a:xfrm>
            <a:off x="64770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0" name="Rectangle 449"/>
          <p:cNvSpPr/>
          <p:nvPr/>
        </p:nvSpPr>
        <p:spPr>
          <a:xfrm>
            <a:off x="64770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1" name="Rectangle 450"/>
          <p:cNvSpPr/>
          <p:nvPr/>
        </p:nvSpPr>
        <p:spPr>
          <a:xfrm>
            <a:off x="66294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2" name="Rectangle 451"/>
          <p:cNvSpPr/>
          <p:nvPr/>
        </p:nvSpPr>
        <p:spPr>
          <a:xfrm>
            <a:off x="66294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3" name="Rectangle 452"/>
          <p:cNvSpPr/>
          <p:nvPr/>
        </p:nvSpPr>
        <p:spPr>
          <a:xfrm>
            <a:off x="66294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4" name="Rectangle 453"/>
          <p:cNvSpPr/>
          <p:nvPr/>
        </p:nvSpPr>
        <p:spPr>
          <a:xfrm>
            <a:off x="66294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5" name="Rectangle 454"/>
          <p:cNvSpPr/>
          <p:nvPr/>
        </p:nvSpPr>
        <p:spPr>
          <a:xfrm>
            <a:off x="66294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6" name="Rectangle 455"/>
          <p:cNvSpPr/>
          <p:nvPr/>
        </p:nvSpPr>
        <p:spPr>
          <a:xfrm>
            <a:off x="66294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7" name="Rectangle 456"/>
          <p:cNvSpPr/>
          <p:nvPr/>
        </p:nvSpPr>
        <p:spPr>
          <a:xfrm>
            <a:off x="66294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8" name="Rectangle 457"/>
          <p:cNvSpPr/>
          <p:nvPr/>
        </p:nvSpPr>
        <p:spPr>
          <a:xfrm>
            <a:off x="66294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9" name="Rectangle 458"/>
          <p:cNvSpPr/>
          <p:nvPr/>
        </p:nvSpPr>
        <p:spPr>
          <a:xfrm>
            <a:off x="66294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0" name="Rectangle 459"/>
          <p:cNvSpPr/>
          <p:nvPr/>
        </p:nvSpPr>
        <p:spPr>
          <a:xfrm>
            <a:off x="66294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1" name="Rectangle 460"/>
          <p:cNvSpPr/>
          <p:nvPr/>
        </p:nvSpPr>
        <p:spPr>
          <a:xfrm>
            <a:off x="66294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2" name="Rectangle 461"/>
          <p:cNvSpPr/>
          <p:nvPr/>
        </p:nvSpPr>
        <p:spPr>
          <a:xfrm>
            <a:off x="66294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3" name="Rectangle 462"/>
          <p:cNvSpPr/>
          <p:nvPr/>
        </p:nvSpPr>
        <p:spPr>
          <a:xfrm>
            <a:off x="66294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4" name="Rectangle 463"/>
          <p:cNvSpPr/>
          <p:nvPr/>
        </p:nvSpPr>
        <p:spPr>
          <a:xfrm>
            <a:off x="66294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5" name="Rectangle 464"/>
          <p:cNvSpPr/>
          <p:nvPr/>
        </p:nvSpPr>
        <p:spPr>
          <a:xfrm>
            <a:off x="66294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6" name="Rectangle 465"/>
          <p:cNvSpPr/>
          <p:nvPr/>
        </p:nvSpPr>
        <p:spPr>
          <a:xfrm>
            <a:off x="67818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7" name="Rectangle 466"/>
          <p:cNvSpPr/>
          <p:nvPr/>
        </p:nvSpPr>
        <p:spPr>
          <a:xfrm>
            <a:off x="67818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8" name="Rectangle 467"/>
          <p:cNvSpPr/>
          <p:nvPr/>
        </p:nvSpPr>
        <p:spPr>
          <a:xfrm>
            <a:off x="67818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9" name="Rectangle 468"/>
          <p:cNvSpPr/>
          <p:nvPr/>
        </p:nvSpPr>
        <p:spPr>
          <a:xfrm>
            <a:off x="67818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0" name="Rectangle 469"/>
          <p:cNvSpPr/>
          <p:nvPr/>
        </p:nvSpPr>
        <p:spPr>
          <a:xfrm>
            <a:off x="67818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1" name="Rectangle 470"/>
          <p:cNvSpPr/>
          <p:nvPr/>
        </p:nvSpPr>
        <p:spPr>
          <a:xfrm>
            <a:off x="67818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2" name="Rectangle 471"/>
          <p:cNvSpPr/>
          <p:nvPr/>
        </p:nvSpPr>
        <p:spPr>
          <a:xfrm>
            <a:off x="67818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3" name="Rectangle 472"/>
          <p:cNvSpPr/>
          <p:nvPr/>
        </p:nvSpPr>
        <p:spPr>
          <a:xfrm>
            <a:off x="67818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4" name="Rectangle 473"/>
          <p:cNvSpPr/>
          <p:nvPr/>
        </p:nvSpPr>
        <p:spPr>
          <a:xfrm>
            <a:off x="67818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5" name="Rectangle 474"/>
          <p:cNvSpPr/>
          <p:nvPr/>
        </p:nvSpPr>
        <p:spPr>
          <a:xfrm>
            <a:off x="67818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6" name="Rectangle 475"/>
          <p:cNvSpPr/>
          <p:nvPr/>
        </p:nvSpPr>
        <p:spPr>
          <a:xfrm>
            <a:off x="67818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7" name="Rectangle 476"/>
          <p:cNvSpPr/>
          <p:nvPr/>
        </p:nvSpPr>
        <p:spPr>
          <a:xfrm>
            <a:off x="67818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8" name="Rectangle 477"/>
          <p:cNvSpPr/>
          <p:nvPr/>
        </p:nvSpPr>
        <p:spPr>
          <a:xfrm>
            <a:off x="67818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9" name="Rectangle 478"/>
          <p:cNvSpPr/>
          <p:nvPr/>
        </p:nvSpPr>
        <p:spPr>
          <a:xfrm>
            <a:off x="67818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0" name="Rectangle 479"/>
          <p:cNvSpPr/>
          <p:nvPr/>
        </p:nvSpPr>
        <p:spPr>
          <a:xfrm>
            <a:off x="67818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1" name="Rectangle 480"/>
          <p:cNvSpPr/>
          <p:nvPr/>
        </p:nvSpPr>
        <p:spPr>
          <a:xfrm>
            <a:off x="6934200" y="4191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2" name="Rectangle 481"/>
          <p:cNvSpPr/>
          <p:nvPr/>
        </p:nvSpPr>
        <p:spPr>
          <a:xfrm>
            <a:off x="6934200" y="4343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3" name="Rectangle 482"/>
          <p:cNvSpPr/>
          <p:nvPr/>
        </p:nvSpPr>
        <p:spPr>
          <a:xfrm>
            <a:off x="6934200" y="4495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4" name="Rectangle 483"/>
          <p:cNvSpPr/>
          <p:nvPr/>
        </p:nvSpPr>
        <p:spPr>
          <a:xfrm>
            <a:off x="6934200" y="4648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5" name="Rectangle 484"/>
          <p:cNvSpPr/>
          <p:nvPr/>
        </p:nvSpPr>
        <p:spPr>
          <a:xfrm>
            <a:off x="6934200" y="4800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6" name="Rectangle 485"/>
          <p:cNvSpPr/>
          <p:nvPr/>
        </p:nvSpPr>
        <p:spPr>
          <a:xfrm>
            <a:off x="6934200" y="4953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7" name="Rectangle 486"/>
          <p:cNvSpPr/>
          <p:nvPr/>
        </p:nvSpPr>
        <p:spPr>
          <a:xfrm>
            <a:off x="6934200" y="5105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8" name="Rectangle 487"/>
          <p:cNvSpPr/>
          <p:nvPr/>
        </p:nvSpPr>
        <p:spPr>
          <a:xfrm>
            <a:off x="6934200" y="5257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9" name="Rectangle 488"/>
          <p:cNvSpPr/>
          <p:nvPr/>
        </p:nvSpPr>
        <p:spPr>
          <a:xfrm>
            <a:off x="6934200" y="5410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0" name="Rectangle 489"/>
          <p:cNvSpPr/>
          <p:nvPr/>
        </p:nvSpPr>
        <p:spPr>
          <a:xfrm>
            <a:off x="6934200" y="5562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1" name="Rectangle 490"/>
          <p:cNvSpPr/>
          <p:nvPr/>
        </p:nvSpPr>
        <p:spPr>
          <a:xfrm>
            <a:off x="6934200" y="57150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2" name="Rectangle 491"/>
          <p:cNvSpPr/>
          <p:nvPr/>
        </p:nvSpPr>
        <p:spPr>
          <a:xfrm>
            <a:off x="6934200" y="58674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3" name="Rectangle 492"/>
          <p:cNvSpPr/>
          <p:nvPr/>
        </p:nvSpPr>
        <p:spPr>
          <a:xfrm>
            <a:off x="6934200" y="60198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4" name="Rectangle 493"/>
          <p:cNvSpPr/>
          <p:nvPr/>
        </p:nvSpPr>
        <p:spPr>
          <a:xfrm>
            <a:off x="6934200" y="61722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5" name="Rectangle 494"/>
          <p:cNvSpPr/>
          <p:nvPr/>
        </p:nvSpPr>
        <p:spPr>
          <a:xfrm>
            <a:off x="6934200" y="6324600"/>
            <a:ext cx="152400" cy="15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6" name="Text Box 25"/>
          <p:cNvSpPr txBox="1">
            <a:spLocks noChangeArrowheads="1"/>
          </p:cNvSpPr>
          <p:nvPr/>
        </p:nvSpPr>
        <p:spPr bwMode="auto">
          <a:xfrm>
            <a:off x="4876800" y="3733800"/>
            <a:ext cx="2286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 smtClean="0"/>
              <a:t>Feature functions 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6519332"/>
            <a:ext cx="1819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 by Erwin Chan 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8666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Definitions: instances, features, and labels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8668"/>
            <a:ext cx="8686800" cy="5185833"/>
          </a:xfrm>
        </p:spPr>
        <p:txBody>
          <a:bodyPr>
            <a:noAutofit/>
          </a:bodyPr>
          <a:lstStyle/>
          <a:p>
            <a:r>
              <a:rPr lang="en-US" sz="2400" dirty="0" smtClean="0"/>
              <a:t>Instances</a:t>
            </a:r>
          </a:p>
          <a:p>
            <a:pPr lvl="1"/>
            <a:r>
              <a:rPr lang="en-US" sz="2000" b="1" dirty="0" smtClean="0"/>
              <a:t>X</a:t>
            </a:r>
            <a:r>
              <a:rPr lang="en-US" sz="2000" dirty="0" smtClean="0"/>
              <a:t> = { X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X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…, </a:t>
            </a:r>
            <a:r>
              <a:rPr lang="en-US" sz="2000" dirty="0" err="1" smtClean="0"/>
              <a:t>X</a:t>
            </a:r>
            <a:r>
              <a:rPr lang="en-US" sz="2000" baseline="-25000" dirty="0" err="1" smtClean="0"/>
              <a:t>n</a:t>
            </a:r>
            <a:r>
              <a:rPr lang="en-US" sz="2000" baseline="-25000" dirty="0" smtClean="0"/>
              <a:t> </a:t>
            </a:r>
            <a:r>
              <a:rPr lang="en-US" sz="2000" dirty="0" smtClean="0"/>
              <a:t>}: set of all instances in the data</a:t>
            </a:r>
          </a:p>
          <a:p>
            <a:pPr lvl="1"/>
            <a:r>
              <a:rPr lang="en-US" sz="2000" dirty="0" smtClean="0"/>
              <a:t>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: an individual instance</a:t>
            </a:r>
          </a:p>
          <a:p>
            <a:r>
              <a:rPr lang="en-US" sz="2400" dirty="0" smtClean="0"/>
              <a:t>Features</a:t>
            </a:r>
          </a:p>
          <a:p>
            <a:pPr lvl="1"/>
            <a:r>
              <a:rPr lang="en-US" sz="2000" dirty="0" smtClean="0"/>
              <a:t>F = { f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f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…, f</a:t>
            </a:r>
            <a:r>
              <a:rPr lang="en-US" sz="2000" baseline="-25000" dirty="0" smtClean="0"/>
              <a:t>m</a:t>
            </a:r>
            <a:r>
              <a:rPr lang="en-US" sz="2000" dirty="0" smtClean="0"/>
              <a:t> }: a set of </a:t>
            </a:r>
            <a:r>
              <a:rPr lang="en-US" sz="2000" i="1" dirty="0" smtClean="0"/>
              <a:t>feature functions</a:t>
            </a:r>
          </a:p>
          <a:p>
            <a:pPr lvl="1"/>
            <a:r>
              <a:rPr lang="en-US" sz="2000" dirty="0" smtClean="0"/>
              <a:t>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 = [ f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(X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), f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(X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), …, f</a:t>
            </a:r>
            <a:r>
              <a:rPr lang="en-US" sz="2000" baseline="-25000" dirty="0" smtClean="0"/>
              <a:t>m</a:t>
            </a:r>
            <a:r>
              <a:rPr lang="en-US" sz="2000" dirty="0" smtClean="0"/>
              <a:t>(X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) ] is a vector of </a:t>
            </a:r>
            <a:r>
              <a:rPr lang="en-US" sz="2000" i="1" dirty="0" smtClean="0"/>
              <a:t>features</a:t>
            </a:r>
            <a:r>
              <a:rPr lang="en-US" sz="2000" dirty="0" smtClean="0"/>
              <a:t>, i.e., the result of applying each feature function in F to the instance X</a:t>
            </a:r>
            <a:r>
              <a:rPr lang="en-US" sz="2000" baseline="-25000" dirty="0" smtClean="0"/>
              <a:t>i</a:t>
            </a:r>
            <a:endParaRPr lang="en-US" sz="2000" dirty="0" smtClean="0"/>
          </a:p>
          <a:p>
            <a:r>
              <a:rPr lang="en-US" sz="2400" dirty="0" smtClean="0"/>
              <a:t>Labels</a:t>
            </a:r>
          </a:p>
          <a:p>
            <a:pPr lvl="1"/>
            <a:r>
              <a:rPr lang="en-US" sz="2000" dirty="0" smtClean="0"/>
              <a:t>Set of possible labels: Y = { y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y</a:t>
            </a:r>
            <a:r>
              <a:rPr lang="en-US" sz="2000" baseline="-25000" dirty="0" smtClean="0"/>
              <a:t>2</a:t>
            </a:r>
            <a:r>
              <a:rPr lang="en-US" sz="2000" dirty="0" smtClean="0"/>
              <a:t>, …, 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k</a:t>
            </a:r>
            <a:r>
              <a:rPr lang="en-US" sz="2000" dirty="0" smtClean="0"/>
              <a:t> }</a:t>
            </a:r>
          </a:p>
          <a:p>
            <a:pPr lvl="2"/>
            <a:r>
              <a:rPr lang="en-US" sz="1800" dirty="0" smtClean="0"/>
              <a:t>Binary classification:	    |Y| = 2</a:t>
            </a:r>
          </a:p>
          <a:p>
            <a:pPr lvl="2"/>
            <a:r>
              <a:rPr lang="en-US" sz="1800" dirty="0" smtClean="0"/>
              <a:t>Multiclass classification: |Y| &gt; 2</a:t>
            </a:r>
          </a:p>
          <a:p>
            <a:pPr lvl="1"/>
            <a:r>
              <a:rPr lang="en-US" sz="2000" dirty="0" smtClean="0"/>
              <a:t>Classification: for an instance X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, predict a label </a:t>
            </a:r>
            <a:r>
              <a:rPr lang="en-US" sz="2000" dirty="0" err="1" smtClean="0"/>
              <a:t>y</a:t>
            </a:r>
            <a:r>
              <a:rPr lang="en-US" sz="2000" baseline="-25000" dirty="0" err="1" smtClean="0"/>
              <a:t>i</a:t>
            </a:r>
            <a:r>
              <a:rPr lang="en-US" sz="2000" dirty="0" smtClean="0"/>
              <a:t> ∈ Y</a:t>
            </a:r>
          </a:p>
          <a:p>
            <a:pPr lvl="1"/>
            <a:r>
              <a:rPr lang="en-US" sz="2000" dirty="0" smtClean="0"/>
              <a:t>Regression: labels are continuous numeric values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519332"/>
            <a:ext cx="3029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Adapted from slide by Erwin Chan 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Powerpoint</a:t>
            </a:r>
            <a:r>
              <a:rPr lang="en-US" dirty="0" smtClean="0"/>
              <a:t>) Notations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Scalars: lower case characters</a:t>
            </a:r>
          </a:p>
          <a:p>
            <a:r>
              <a:rPr lang="en-US" dirty="0" smtClean="0"/>
              <a:t>Vectors of scalars: upper case characters</a:t>
            </a:r>
          </a:p>
          <a:p>
            <a:r>
              <a:rPr lang="en-US" dirty="0" smtClean="0"/>
              <a:t>Matrices, or vectors of vector: bold upper case characters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38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we understood?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</a:p>
          <a:p>
            <a:r>
              <a:rPr lang="en-US" dirty="0" smtClean="0"/>
              <a:t>Feature vectors</a:t>
            </a:r>
          </a:p>
          <a:p>
            <a:r>
              <a:rPr lang="en-US" dirty="0" smtClean="0"/>
              <a:t>Vector normalization</a:t>
            </a:r>
          </a:p>
          <a:p>
            <a:r>
              <a:rPr lang="en-US" dirty="0" smtClean="0"/>
              <a:t>Cosine similarity, dot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K Nearest Neighbors (</a:t>
            </a:r>
            <a:r>
              <a:rPr lang="en-US" sz="3600" dirty="0" err="1" smtClean="0">
                <a:solidFill>
                  <a:srgbClr val="FF0000"/>
                </a:solidFill>
              </a:rPr>
              <a:t>kNN</a:t>
            </a:r>
            <a:r>
              <a:rPr lang="en-US" sz="3600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05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Perhaps the simplest categorization algorithm</a:t>
            </a:r>
          </a:p>
          <a:p>
            <a:endParaRPr lang="en-US" dirty="0"/>
          </a:p>
          <a:p>
            <a:r>
              <a:rPr lang="en-US" dirty="0" smtClean="0"/>
              <a:t>Rationale: to classify a new object find the object in the training set that is most similar (1NN)</a:t>
            </a:r>
          </a:p>
          <a:p>
            <a:pPr lvl="1"/>
            <a:r>
              <a:rPr lang="en-US" dirty="0" smtClean="0"/>
              <a:t>Not very robust: one document could be mislabeled or atypical</a:t>
            </a:r>
          </a:p>
          <a:p>
            <a:endParaRPr lang="en-US" dirty="0"/>
          </a:p>
          <a:p>
            <a:r>
              <a:rPr lang="en-US" dirty="0" smtClean="0"/>
              <a:t>Generalization: assign each object to the majority class of its </a:t>
            </a:r>
            <a:r>
              <a:rPr lang="en-US" i="1" dirty="0" smtClean="0"/>
              <a:t>k</a:t>
            </a:r>
            <a:r>
              <a:rPr lang="en-US" dirty="0" smtClean="0"/>
              <a:t> nearest neighbors in the training set (</a:t>
            </a:r>
            <a:r>
              <a:rPr lang="en-US" dirty="0" err="1" smtClean="0"/>
              <a:t>kNN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55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</a:t>
            </a:r>
            <a:r>
              <a:rPr lang="en-US" dirty="0" err="1" smtClean="0"/>
              <a:t>kNN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Probabilistic </a:t>
            </a:r>
            <a:r>
              <a:rPr lang="en-US" dirty="0"/>
              <a:t>version of </a:t>
            </a:r>
            <a:r>
              <a:rPr lang="en-US" dirty="0" err="1"/>
              <a:t>kNN</a:t>
            </a:r>
            <a:r>
              <a:rPr lang="en-US" dirty="0"/>
              <a:t>: P(</a:t>
            </a:r>
            <a:r>
              <a:rPr lang="en-US" dirty="0" err="1"/>
              <a:t>c|d</a:t>
            </a:r>
            <a:r>
              <a:rPr lang="en-US" dirty="0"/>
              <a:t>) = fraction of </a:t>
            </a:r>
            <a:r>
              <a:rPr lang="en-US" i="1" dirty="0"/>
              <a:t>k</a:t>
            </a:r>
            <a:r>
              <a:rPr lang="en-US" dirty="0"/>
              <a:t> neighbors </a:t>
            </a:r>
            <a:r>
              <a:rPr lang="en-US" dirty="0" smtClean="0"/>
              <a:t>of </a:t>
            </a:r>
            <a:r>
              <a:rPr lang="en-US" i="1" dirty="0" smtClean="0"/>
              <a:t>d</a:t>
            </a:r>
            <a:r>
              <a:rPr lang="en-US" dirty="0" smtClean="0"/>
              <a:t> that are labeled with class </a:t>
            </a:r>
            <a:r>
              <a:rPr lang="en-US" i="1" dirty="0" smtClean="0"/>
              <a:t>c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/>
              <a:t>kNN</a:t>
            </a:r>
            <a:r>
              <a:rPr lang="en-US" dirty="0"/>
              <a:t> classification rule for probabilistic </a:t>
            </a:r>
            <a:r>
              <a:rPr lang="en-US" dirty="0" err="1"/>
              <a:t>kNN</a:t>
            </a:r>
            <a:r>
              <a:rPr lang="en-US" dirty="0"/>
              <a:t>: Assign </a:t>
            </a:r>
            <a:r>
              <a:rPr lang="en-US" i="1" dirty="0"/>
              <a:t>d</a:t>
            </a:r>
            <a:r>
              <a:rPr lang="en-US" dirty="0"/>
              <a:t> to class </a:t>
            </a:r>
            <a:r>
              <a:rPr lang="en-US" i="1" dirty="0"/>
              <a:t>c</a:t>
            </a:r>
            <a:r>
              <a:rPr lang="en-US" dirty="0"/>
              <a:t> with highest P(</a:t>
            </a:r>
            <a:r>
              <a:rPr lang="en-US" dirty="0" err="1"/>
              <a:t>c|d</a:t>
            </a:r>
            <a:r>
              <a:rPr lang="en-US" dirty="0"/>
              <a:t>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333978"/>
            <a:ext cx="4876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8083" y="6271847"/>
            <a:ext cx="4727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is </a:t>
            </a:r>
            <a:r>
              <a:rPr lang="en-US" sz="2400" smtClean="0"/>
              <a:t>star classified for k = 3; k = 6?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1949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" y="2008413"/>
            <a:ext cx="8614503" cy="36478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2080" y="5068389"/>
            <a:ext cx="1724297" cy="6923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kNN</a:t>
            </a:r>
            <a:r>
              <a:rPr lang="en-US" dirty="0" smtClean="0"/>
              <a:t> needs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Representation of objects as vectors</a:t>
            </a:r>
          </a:p>
          <a:p>
            <a:r>
              <a:rPr lang="en-US" dirty="0" smtClean="0"/>
              <a:t>A similarity function between two vectors</a:t>
            </a:r>
          </a:p>
          <a:p>
            <a:pPr lvl="1"/>
            <a:r>
              <a:rPr lang="en-US" dirty="0" smtClean="0"/>
              <a:t>Cosine similarity</a:t>
            </a:r>
          </a:p>
          <a:p>
            <a:pPr lvl="1"/>
            <a:r>
              <a:rPr lang="en-US" dirty="0" smtClean="0"/>
              <a:t>Euclidian distance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50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9191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of ML algorithms</a:t>
            </a:r>
            <a:endParaRPr lang="en-US" dirty="0"/>
          </a:p>
        </p:txBody>
      </p:sp>
      <p:pic>
        <p:nvPicPr>
          <p:cNvPr id="3" name="Picture 2" descr="supervised-classific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5988"/>
            <a:ext cx="8403757" cy="433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9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kNN</a:t>
            </a:r>
            <a:r>
              <a:rPr lang="en-US" dirty="0" smtClean="0"/>
              <a:t>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97" y="2067198"/>
            <a:ext cx="6609806" cy="37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kNN</a:t>
            </a:r>
            <a:r>
              <a:rPr lang="en-US" dirty="0" smtClean="0"/>
              <a:t> is based on </a:t>
            </a:r>
            <a:r>
              <a:rPr lang="en-US" dirty="0" err="1" smtClean="0"/>
              <a:t>Voronoi</a:t>
            </a:r>
            <a:r>
              <a:rPr lang="en-US" dirty="0" smtClean="0"/>
              <a:t> </a:t>
            </a:r>
            <a:r>
              <a:rPr lang="en-US" dirty="0" err="1" smtClean="0"/>
              <a:t>tesselation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05" y="1639025"/>
            <a:ext cx="7023790" cy="487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3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What is the fundamental problem with </a:t>
            </a:r>
            <a:r>
              <a:rPr lang="en-US" sz="3200" dirty="0" err="1" smtClean="0"/>
              <a:t>kNN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overhead of prediction is high</a:t>
            </a:r>
          </a:p>
          <a:p>
            <a:pPr lvl="1"/>
            <a:r>
              <a:rPr lang="en-US" dirty="0" smtClean="0"/>
              <a:t>We potentially have to inspect all the objects seen in training to discover the closest neighbors for a new object</a:t>
            </a:r>
          </a:p>
          <a:p>
            <a:r>
              <a:rPr lang="en-US" dirty="0" smtClean="0"/>
              <a:t>We must condense what we learn from training into something more compact, which could be applied quickly at prediction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92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Averaging the vectors per class does not work too well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Rocchio</a:t>
            </a:r>
            <a:r>
              <a:rPr lang="en-US" dirty="0" smtClean="0"/>
              <a:t> algorithm:</a:t>
            </a:r>
          </a:p>
          <a:p>
            <a:pPr lvl="1"/>
            <a:r>
              <a:rPr lang="en-US" dirty="0"/>
              <a:t>Compute a centroid for each </a:t>
            </a:r>
            <a:r>
              <a:rPr lang="en-US" dirty="0" smtClean="0"/>
              <a:t>class</a:t>
            </a:r>
            <a:endParaRPr lang="en-US" dirty="0"/>
          </a:p>
          <a:p>
            <a:pPr lvl="2"/>
            <a:r>
              <a:rPr lang="en-US" dirty="0" smtClean="0"/>
              <a:t>The </a:t>
            </a:r>
            <a:r>
              <a:rPr lang="en-US" dirty="0"/>
              <a:t>centroid is the average of all documents in the class. </a:t>
            </a:r>
          </a:p>
          <a:p>
            <a:pPr lvl="1"/>
            <a:r>
              <a:rPr lang="en-US" dirty="0"/>
              <a:t>Assign each test document to the class of its closest centroid. </a:t>
            </a:r>
          </a:p>
          <a:p>
            <a:endParaRPr lang="en-US" dirty="0" smtClean="0"/>
          </a:p>
          <a:p>
            <a:r>
              <a:rPr lang="en-US" dirty="0" smtClean="0"/>
              <a:t>What is the runtime of this algorithm at prediction time?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56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build a </a:t>
            </a:r>
            <a:r>
              <a:rPr lang="en-US" dirty="0" err="1" smtClean="0"/>
              <a:t>Rocchio</a:t>
            </a:r>
            <a:r>
              <a:rPr lang="en-US" dirty="0" smtClean="0"/>
              <a:t> classifier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Rocchio</a:t>
            </a:r>
            <a:r>
              <a:rPr lang="en-US" sz="3600" dirty="0" smtClean="0"/>
              <a:t> cannot handle multimodal classes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8" y="1925321"/>
            <a:ext cx="6596743" cy="388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51288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Rationale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driven learning: update what is learned only when the classifier makes a mistake in training </a:t>
            </a:r>
          </a:p>
          <a:p>
            <a:pPr lvl="1"/>
            <a:r>
              <a:rPr lang="en-US" dirty="0" smtClean="0"/>
              <a:t>Ignore objects that are classified correctly</a:t>
            </a:r>
          </a:p>
          <a:p>
            <a:pPr lvl="1"/>
            <a:r>
              <a:rPr lang="en-US" dirty="0" smtClean="0"/>
              <a:t>Focus on the “hard” ones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0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decision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Learns a single vector W (for binary classification)</a:t>
            </a:r>
          </a:p>
          <a:p>
            <a:endParaRPr lang="en-US" dirty="0" smtClean="0"/>
          </a:p>
          <a:p>
            <a:r>
              <a:rPr lang="en-US" dirty="0" smtClean="0"/>
              <a:t>Decision:</a:t>
            </a:r>
          </a:p>
          <a:p>
            <a:pPr lvl="1"/>
            <a:r>
              <a:rPr lang="en-US" dirty="0" smtClean="0"/>
              <a:t>Decide “yes” </a:t>
            </a:r>
            <a:r>
              <a:rPr lang="en-US" dirty="0" err="1" smtClean="0"/>
              <a:t>iff</a:t>
            </a:r>
            <a:r>
              <a:rPr lang="en-US" dirty="0" smtClean="0"/>
              <a:t> f(X) = W ∙ X </a:t>
            </a:r>
            <a:r>
              <a:rPr lang="mr-IN" dirty="0" smtClean="0"/>
              <a:t>–</a:t>
            </a:r>
            <a:r>
              <a:rPr lang="en-US" dirty="0" smtClean="0"/>
              <a:t> Theta &gt; 0</a:t>
            </a:r>
          </a:p>
          <a:p>
            <a:pPr lvl="1"/>
            <a:r>
              <a:rPr lang="en-US" dirty="0" smtClean="0"/>
              <a:t>Decide “no” otherwise</a:t>
            </a:r>
          </a:p>
          <a:p>
            <a:endParaRPr lang="en-US" dirty="0"/>
          </a:p>
        </p:txBody>
      </p:sp>
      <p:sp>
        <p:nvSpPr>
          <p:cNvPr id="4" name="Rounded Rectangular Callout 3"/>
          <p:cNvSpPr/>
          <p:nvPr/>
        </p:nvSpPr>
        <p:spPr>
          <a:xfrm>
            <a:off x="4938927" y="4475416"/>
            <a:ext cx="1582615" cy="404445"/>
          </a:xfrm>
          <a:prstGeom prst="wedgeRoundRectCallout">
            <a:avLst>
              <a:gd name="adj1" fmla="val -54187"/>
              <a:gd name="adj2" fmla="val -1281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Dot product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5887385" y="3026891"/>
            <a:ext cx="1582615" cy="404445"/>
          </a:xfrm>
          <a:prstGeom prst="wedgeRoundRectCallout">
            <a:avLst>
              <a:gd name="adj1" fmla="val -51415"/>
              <a:gd name="adj2" fmla="val 1615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Bias term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8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660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(1/2)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71" y="2620192"/>
            <a:ext cx="4376058" cy="221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2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(2/2)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27" y="1658983"/>
            <a:ext cx="5951946" cy="4774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2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build a Perceptron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38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480" y="1698098"/>
            <a:ext cx="5273040" cy="515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83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Real-world 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795" y="1621615"/>
            <a:ext cx="5228409" cy="523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the bias term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many implementations, the bias term is folded into the vectors W and X: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decision then becomes simply W </a:t>
            </a:r>
            <a:r>
              <a:rPr lang="en-US" dirty="0"/>
              <a:t>∙ X </a:t>
            </a:r>
            <a:r>
              <a:rPr lang="en-US" dirty="0" smtClean="0"/>
              <a:t>&gt; 0</a:t>
            </a:r>
          </a:p>
          <a:p>
            <a:r>
              <a:rPr lang="en-US" dirty="0" smtClean="0"/>
              <a:t>And the updates work only with W (let’s check!)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4" y="2612573"/>
            <a:ext cx="1954892" cy="219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Simplifying the bias term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27" y="1658983"/>
            <a:ext cx="5951946" cy="47749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309360" y="4284617"/>
            <a:ext cx="1238613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309360" y="5050971"/>
            <a:ext cx="1238613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2000" y="3247367"/>
            <a:ext cx="355056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61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Ensemble models and average Perceptron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In most situations, voting between multiple classifiers improves performance</a:t>
            </a:r>
          </a:p>
          <a:p>
            <a:pPr lvl="1"/>
            <a:r>
              <a:rPr lang="en-US" dirty="0" smtClean="0"/>
              <a:t>It is also a cheap way to build a non-linear classifier from a bunch of linear ones</a:t>
            </a:r>
          </a:p>
        </p:txBody>
      </p:sp>
    </p:spTree>
    <p:extLst>
      <p:ext uri="{BB962C8B-B14F-4D97-AF65-F5344CB8AC3E}">
        <p14:creationId xmlns:p14="http://schemas.microsoft.com/office/powerpoint/2010/main" val="1712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Term typically used when the individual classifiers are not directly related</a:t>
            </a:r>
          </a:p>
          <a:p>
            <a:pPr lvl="1"/>
            <a:r>
              <a:rPr lang="en-US" dirty="0" smtClean="0"/>
              <a:t>Different ML models; different features; etc.</a:t>
            </a:r>
          </a:p>
          <a:p>
            <a:pPr lvl="1"/>
            <a:r>
              <a:rPr lang="en-US" dirty="0" smtClean="0"/>
              <a:t>Worth $1M: see the Netflix prize</a:t>
            </a:r>
          </a:p>
          <a:p>
            <a:r>
              <a:rPr lang="en-US" dirty="0" smtClean="0"/>
              <a:t>Types of voting</a:t>
            </a:r>
          </a:p>
          <a:p>
            <a:pPr lvl="1"/>
            <a:r>
              <a:rPr lang="en-US" dirty="0" err="1" smtClean="0"/>
              <a:t>Unweighted</a:t>
            </a:r>
            <a:r>
              <a:rPr lang="en-US" dirty="0" smtClean="0"/>
              <a:t> voting: pick majority choice</a:t>
            </a:r>
          </a:p>
          <a:p>
            <a:pPr lvl="1"/>
            <a:r>
              <a:rPr lang="en-US" dirty="0" smtClean="0"/>
              <a:t>Weighted voting: weigh votes by, say, accuracy over a controlled set (development) or confidence of each prediction</a:t>
            </a:r>
          </a:p>
        </p:txBody>
      </p:sp>
    </p:spTree>
    <p:extLst>
      <p:ext uri="{BB962C8B-B14F-4D97-AF65-F5344CB8AC3E}">
        <p14:creationId xmlns:p14="http://schemas.microsoft.com/office/powerpoint/2010/main" val="99941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Apply voting to this data</a:t>
            </a:r>
            <a:endParaRPr lang="en-US" dirty="0"/>
          </a:p>
        </p:txBody>
      </p:sp>
      <p:pic>
        <p:nvPicPr>
          <p:cNvPr id="4" name="Content Placeholder 3" descr="7_3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00200"/>
            <a:ext cx="5791200" cy="470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2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categorization </a:t>
            </a:r>
            <a:r>
              <a:rPr lang="en-US" dirty="0"/>
              <a:t>e</a:t>
            </a:r>
            <a:r>
              <a:rPr lang="en-US" dirty="0" smtClean="0"/>
              <a:t>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11" y="1868311"/>
            <a:ext cx="6863644" cy="4602289"/>
          </a:xfrm>
          <a:prstGeom prst="rect">
            <a:avLst/>
          </a:prstGeom>
        </p:spPr>
      </p:pic>
      <p:sp>
        <p:nvSpPr>
          <p:cNvPr id="5" name="32-Point Star 4"/>
          <p:cNvSpPr/>
          <p:nvPr/>
        </p:nvSpPr>
        <p:spPr>
          <a:xfrm>
            <a:off x="6575459" y="1868311"/>
            <a:ext cx="1762081" cy="1078787"/>
          </a:xfrm>
          <a:prstGeom prst="star32">
            <a:avLst>
              <a:gd name="adj" fmla="val 4397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Earnings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361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Classifier A</a:t>
            </a:r>
            <a:endParaRPr lang="en-US" dirty="0"/>
          </a:p>
        </p:txBody>
      </p:sp>
      <p:pic>
        <p:nvPicPr>
          <p:cNvPr id="6" name="Content Placeholder 3" descr="7_3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00200"/>
            <a:ext cx="5791200" cy="47065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9800" y="4267200"/>
            <a:ext cx="4876800" cy="16002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2133600"/>
            <a:ext cx="4876800" cy="21336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657600" y="45720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NO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57600" y="28194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YES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34843"/>
            <a:ext cx="1819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 by Erwin Chan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2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Classifier B</a:t>
            </a:r>
            <a:endParaRPr lang="en-US" dirty="0"/>
          </a:p>
        </p:txBody>
      </p:sp>
      <p:pic>
        <p:nvPicPr>
          <p:cNvPr id="6" name="Content Placeholder 3" descr="7_3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00200"/>
            <a:ext cx="5791200" cy="47065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9800" y="2133600"/>
            <a:ext cx="2209800" cy="37338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2133600"/>
            <a:ext cx="2667000" cy="37338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724400" y="36576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YES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364867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NO</a:t>
            </a:r>
            <a:endParaRPr lang="en-US" sz="5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34843"/>
            <a:ext cx="1819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 by Erwin Chan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37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orrect decision boundary through majority vote</a:t>
            </a:r>
            <a:endParaRPr lang="en-US" sz="2800" dirty="0"/>
          </a:p>
        </p:txBody>
      </p:sp>
      <p:pic>
        <p:nvPicPr>
          <p:cNvPr id="6" name="Content Placeholder 3" descr="7_3_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1600200"/>
            <a:ext cx="5791200" cy="47065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9800" y="4267200"/>
            <a:ext cx="4876800" cy="160020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2133600"/>
            <a:ext cx="4876800" cy="21336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2133600"/>
            <a:ext cx="2667000" cy="3733800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86000" y="4749225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0 votes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4749225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1 vote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09800" y="28194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1 vote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48200" y="2819400"/>
            <a:ext cx="1905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FF0000"/>
                </a:solidFill>
              </a:rPr>
              <a:t>2 votes</a:t>
            </a:r>
            <a:endParaRPr lang="en-US" sz="4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534843"/>
            <a:ext cx="1819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Slide by Erwin Chan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7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Prediction overhead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But </a:t>
            </a:r>
            <a:r>
              <a:rPr lang="en-US" dirty="0"/>
              <a:t>prediction overhead is high again, linear in the number of individual classifiers</a:t>
            </a:r>
          </a:p>
          <a:p>
            <a:r>
              <a:rPr lang="en-US" dirty="0"/>
              <a:t>Averaging is a cheap way of reaping most benefits of voting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6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27" y="1658983"/>
            <a:ext cx="5951946" cy="47749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309360" y="4284617"/>
            <a:ext cx="1238613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309360" y="5050971"/>
            <a:ext cx="1238613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572000" y="3247367"/>
            <a:ext cx="355056" cy="2090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ular Callout 6"/>
          <p:cNvSpPr/>
          <p:nvPr/>
        </p:nvSpPr>
        <p:spPr>
          <a:xfrm>
            <a:off x="6928666" y="3596466"/>
            <a:ext cx="1582615" cy="404445"/>
          </a:xfrm>
          <a:prstGeom prst="wedgeRoundRectCallout">
            <a:avLst>
              <a:gd name="adj1" fmla="val -81425"/>
              <a:gd name="adj2" fmla="val 1172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avgW</a:t>
            </a:r>
            <a:r>
              <a:rPr lang="en-US" dirty="0" smtClean="0"/>
              <a:t> += W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6928666" y="4372884"/>
            <a:ext cx="1582615" cy="404445"/>
          </a:xfrm>
          <a:prstGeom prst="wedgeRoundRectCallout">
            <a:avLst>
              <a:gd name="adj1" fmla="val -81425"/>
              <a:gd name="adj2" fmla="val 11726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avgW</a:t>
            </a:r>
            <a:r>
              <a:rPr lang="en-US" dirty="0" smtClean="0"/>
              <a:t> += W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195556" y="6394776"/>
            <a:ext cx="3029587" cy="404445"/>
          </a:xfrm>
          <a:prstGeom prst="wedgeRoundRectCallout">
            <a:avLst>
              <a:gd name="adj1" fmla="val -57698"/>
              <a:gd name="adj2" fmla="val -869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avgW</a:t>
            </a:r>
            <a:r>
              <a:rPr lang="en-US" dirty="0" smtClean="0"/>
              <a:t> /= number-of-updates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9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Decision:</a:t>
            </a:r>
          </a:p>
          <a:p>
            <a:pPr lvl="1"/>
            <a:r>
              <a:rPr lang="en-US" dirty="0"/>
              <a:t>Decide “yes” </a:t>
            </a:r>
            <a:r>
              <a:rPr lang="en-US" dirty="0" err="1"/>
              <a:t>iff</a:t>
            </a:r>
            <a:r>
              <a:rPr lang="en-US" dirty="0"/>
              <a:t> f(X) = </a:t>
            </a:r>
            <a:r>
              <a:rPr lang="en-US" dirty="0" err="1" smtClean="0"/>
              <a:t>avgW</a:t>
            </a:r>
            <a:r>
              <a:rPr lang="en-US" dirty="0" smtClean="0"/>
              <a:t> </a:t>
            </a:r>
            <a:r>
              <a:rPr lang="en-US" dirty="0"/>
              <a:t>∙ </a:t>
            </a:r>
            <a:r>
              <a:rPr lang="en-US" dirty="0" smtClean="0"/>
              <a:t>X &gt; 0</a:t>
            </a:r>
          </a:p>
          <a:p>
            <a:pPr lvl="1"/>
            <a:r>
              <a:rPr lang="en-US" dirty="0" smtClean="0"/>
              <a:t>Decide “no” otherwise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52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fundamental problems with the Perceptron?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basic or averaged </a:t>
            </a:r>
            <a:r>
              <a:rPr lang="en-US" dirty="0" err="1" smtClean="0"/>
              <a:t>Perceptrons</a:t>
            </a:r>
            <a:r>
              <a:rPr lang="en-US" dirty="0" smtClean="0"/>
              <a:t> only model linearly-separable data </a:t>
            </a:r>
          </a:p>
          <a:p>
            <a:r>
              <a:rPr lang="en-US" dirty="0" smtClean="0"/>
              <a:t>No ”smooth” updates</a:t>
            </a:r>
          </a:p>
          <a:p>
            <a:pPr lvl="1"/>
            <a:r>
              <a:rPr lang="en-US" dirty="0" smtClean="0"/>
              <a:t>The vector W is updated equally for big or small mistakes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Hard to generalize, because the model “jumps around” good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55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335294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classification notations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0" y="1942455"/>
            <a:ext cx="8043620" cy="3347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4843"/>
            <a:ext cx="68908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All slides on logistic regression come from Andrew Ng’s CS229 course at Stanford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8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notation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as before, the bias term (Theta in the Manning textbook) is folded in the X and W vectors</a:t>
            </a:r>
          </a:p>
          <a:p>
            <a:r>
              <a:rPr lang="en-US" dirty="0" smtClean="0"/>
              <a:t>But here we will use Theta to denote the weights learned by the model (known as W in the Manning textbook)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9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would you do with such an algorithm?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3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Looking ahead:  A better update rule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7" y="2416180"/>
            <a:ext cx="7735573" cy="107777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3071601" y="4265828"/>
            <a:ext cx="4309423" cy="2052914"/>
          </a:xfrm>
          <a:prstGeom prst="wedgeRoundRectCallout">
            <a:avLst>
              <a:gd name="adj1" fmla="val -10197"/>
              <a:gd name="adj2" fmla="val -9474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is what LR does and it is  much better than the Perceptron update. Why?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(h is the decision function)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43172" y="3006244"/>
            <a:ext cx="339047" cy="3904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9962" y="3006244"/>
            <a:ext cx="339047" cy="39041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75284" y="2792116"/>
            <a:ext cx="501468" cy="60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67607" y="3036591"/>
            <a:ext cx="373707" cy="457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15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Let’s see how we can derive this update rule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522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 1: Decision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855" y="2173422"/>
            <a:ext cx="6230319" cy="14308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439" y="4241369"/>
            <a:ext cx="3589149" cy="1488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84689" y="6135847"/>
            <a:ext cx="5174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</a:t>
            </a:r>
            <a:r>
              <a:rPr lang="en-US" sz="2400" smtClean="0"/>
              <a:t> = sigmoid function, or logistic function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3217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637" y="1766807"/>
            <a:ext cx="6049505" cy="48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4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function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2083"/>
            <a:ext cx="9144000" cy="218195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3486224" y="4380015"/>
            <a:ext cx="4309423" cy="404445"/>
          </a:xfrm>
          <a:prstGeom prst="wedgeRoundRectCallout">
            <a:avLst>
              <a:gd name="adj1" fmla="val -9118"/>
              <a:gd name="adj2" fmla="val -10520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Why does this make sense?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7" y="5160437"/>
            <a:ext cx="8663553" cy="151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1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Decision </a:t>
            </a:r>
            <a:r>
              <a:rPr lang="en-US" sz="3600" smtClean="0"/>
              <a:t>function’s derivative (for later)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796" y="2116165"/>
            <a:ext cx="6564408" cy="36647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64677" y="6080369"/>
            <a:ext cx="4968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the differentiation rules to derive this yourself: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en.wikipedia.org/wiki/Differentiation_rules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Improvement 2: Cost function and gradient descent/ascend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Given a training set, how do we learn the parameters Theta to make h(x) close to y?</a:t>
            </a:r>
          </a:p>
          <a:p>
            <a:r>
              <a:rPr lang="en-US" sz="2800" dirty="0" smtClean="0"/>
              <a:t>To formalize this, we will use a </a:t>
            </a:r>
            <a:r>
              <a:rPr lang="en-US" sz="2800" i="1" dirty="0" smtClean="0"/>
              <a:t>cost function</a:t>
            </a:r>
            <a:r>
              <a:rPr lang="en-US" sz="2800" dirty="0" smtClean="0"/>
              <a:t>, J, which measures how close h(x) is to y</a:t>
            </a:r>
          </a:p>
          <a:p>
            <a:r>
              <a:rPr lang="en-US" sz="2800" dirty="0" smtClean="0"/>
              <a:t>Given such a function, we will use the gradient descent algorithm, which starts with some initial Theta, and repeatedly performs the update:</a:t>
            </a:r>
          </a:p>
          <a:p>
            <a:endParaRPr lang="en-US" sz="2800" dirty="0"/>
          </a:p>
          <a:p>
            <a:endParaRPr lang="en-US" sz="2800" dirty="0" smtClean="0"/>
          </a:p>
          <a:p>
            <a:pPr lvl="1"/>
            <a:r>
              <a:rPr lang="en-US" sz="2400" dirty="0" smtClean="0"/>
              <a:t>Takes a step in the direction of steepest decrease of J.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38" y="4993308"/>
            <a:ext cx="2960176" cy="9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6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833" y="1854631"/>
            <a:ext cx="5646334" cy="428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Cost function for LR = Log likelihood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19167" y="1658319"/>
            <a:ext cx="5705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J = l(Theta) = log L(Theta) = log p(Y|X; Theta)</a:t>
            </a:r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21" y="2360665"/>
            <a:ext cx="6803756" cy="2253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3" y="4855189"/>
            <a:ext cx="7424832" cy="149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4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1386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In the case of LR, we want to maximize J, so we will perform gradient ascent: 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34" y="3964148"/>
            <a:ext cx="4277532" cy="7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7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categorization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21166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ham</a:t>
            </a:r>
            <a:r>
              <a:rPr lang="en-US" dirty="0"/>
              <a:t>	Go until </a:t>
            </a:r>
            <a:r>
              <a:rPr lang="en-US" dirty="0" err="1"/>
              <a:t>jurong</a:t>
            </a:r>
            <a:r>
              <a:rPr lang="en-US" dirty="0"/>
              <a:t> point, crazy.. Available only in </a:t>
            </a:r>
            <a:r>
              <a:rPr lang="en-US" dirty="0" err="1"/>
              <a:t>bugis</a:t>
            </a:r>
            <a:r>
              <a:rPr lang="en-US" dirty="0"/>
              <a:t> n great world la e buffet... Cine there got amore wat</a:t>
            </a:r>
            <a:r>
              <a:rPr lang="en-US" dirty="0" smtClean="0"/>
              <a:t>...</a:t>
            </a:r>
          </a:p>
          <a:p>
            <a:r>
              <a:rPr lang="en-US" b="1" dirty="0" smtClean="0"/>
              <a:t>ham</a:t>
            </a:r>
            <a:r>
              <a:rPr lang="en-US" dirty="0"/>
              <a:t>	Ok lar... Joking </a:t>
            </a:r>
            <a:r>
              <a:rPr lang="en-US" dirty="0" err="1"/>
              <a:t>wif</a:t>
            </a:r>
            <a:r>
              <a:rPr lang="en-US" dirty="0"/>
              <a:t> u </a:t>
            </a:r>
            <a:r>
              <a:rPr lang="en-US" dirty="0" err="1"/>
              <a:t>oni</a:t>
            </a:r>
            <a:r>
              <a:rPr lang="en-US" dirty="0" smtClean="0"/>
              <a:t>...</a:t>
            </a:r>
          </a:p>
          <a:p>
            <a:r>
              <a:rPr lang="en-US" b="1" dirty="0" smtClean="0"/>
              <a:t>spam</a:t>
            </a:r>
            <a:r>
              <a:rPr lang="en-US" dirty="0"/>
              <a:t>	Free entry in 2 a </a:t>
            </a:r>
            <a:r>
              <a:rPr lang="en-US" dirty="0" err="1"/>
              <a:t>wkly</a:t>
            </a:r>
            <a:r>
              <a:rPr lang="en-US" dirty="0"/>
              <a:t> comp to win FA Cup final </a:t>
            </a:r>
            <a:r>
              <a:rPr lang="en-US" dirty="0" err="1"/>
              <a:t>tkts</a:t>
            </a:r>
            <a:r>
              <a:rPr lang="en-US" dirty="0"/>
              <a:t> 21st May 2005. Text FA to 87121 to receive entry question(</a:t>
            </a:r>
            <a:r>
              <a:rPr lang="en-US" dirty="0" err="1"/>
              <a:t>std</a:t>
            </a:r>
            <a:r>
              <a:rPr lang="en-US" dirty="0"/>
              <a:t> txt rate)T&amp;C's apply </a:t>
            </a:r>
            <a:r>
              <a:rPr lang="en-US" dirty="0" smtClean="0"/>
              <a:t>08452810075over18's</a:t>
            </a:r>
          </a:p>
          <a:p>
            <a:r>
              <a:rPr lang="en-US" b="1" dirty="0" smtClean="0"/>
              <a:t>ham</a:t>
            </a:r>
            <a:r>
              <a:rPr lang="en-US" dirty="0"/>
              <a:t>	U dun say so early hor... U c already then say</a:t>
            </a:r>
            <a:r>
              <a:rPr lang="en-US" dirty="0" smtClean="0"/>
              <a:t>...</a:t>
            </a:r>
          </a:p>
          <a:p>
            <a:r>
              <a:rPr lang="en-US" b="1" dirty="0" smtClean="0"/>
              <a:t>ham</a:t>
            </a:r>
            <a:r>
              <a:rPr lang="en-US" dirty="0"/>
              <a:t>	Nah I don't think he goes to </a:t>
            </a:r>
            <a:r>
              <a:rPr lang="en-US" dirty="0" err="1"/>
              <a:t>usf</a:t>
            </a:r>
            <a:r>
              <a:rPr lang="en-US" dirty="0"/>
              <a:t>, he lives around here </a:t>
            </a:r>
            <a:r>
              <a:rPr lang="en-US" dirty="0" smtClean="0"/>
              <a:t>though</a:t>
            </a:r>
          </a:p>
          <a:p>
            <a:r>
              <a:rPr lang="en-US" b="1" dirty="0" smtClean="0"/>
              <a:t>spam</a:t>
            </a:r>
            <a:r>
              <a:rPr lang="en-US" dirty="0"/>
              <a:t>	</a:t>
            </a:r>
            <a:r>
              <a:rPr lang="en-US" dirty="0" err="1"/>
              <a:t>FreeMsg</a:t>
            </a:r>
            <a:r>
              <a:rPr lang="en-US" dirty="0"/>
              <a:t> Hey there darling it's been 3 week's now and no word back! I'd like some fun you up for it still? Tb ok! </a:t>
            </a:r>
            <a:r>
              <a:rPr lang="en-US" dirty="0" err="1"/>
              <a:t>XxX</a:t>
            </a:r>
            <a:r>
              <a:rPr lang="en-US" dirty="0"/>
              <a:t> </a:t>
            </a:r>
            <a:r>
              <a:rPr lang="en-US" dirty="0" err="1"/>
              <a:t>std</a:t>
            </a:r>
            <a:r>
              <a:rPr lang="en-US" dirty="0"/>
              <a:t> </a:t>
            </a:r>
            <a:r>
              <a:rPr lang="en-US" dirty="0" err="1"/>
              <a:t>chgs</a:t>
            </a:r>
            <a:r>
              <a:rPr lang="en-US" dirty="0"/>
              <a:t> to send, £1.50 to </a:t>
            </a:r>
            <a:r>
              <a:rPr lang="en-US" dirty="0" err="1" smtClean="0"/>
              <a:t>rcv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942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partial derivatives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4431"/>
            <a:ext cx="9144000" cy="25370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4677" y="6080369"/>
            <a:ext cx="4968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 applying the chain rule twice here! See: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en.wikipedia.org/wiki/Differentiation_rules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21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Stochastic gradient ascent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3370423"/>
            <a:ext cx="8229600" cy="275574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“Stochastic” because we </a:t>
            </a:r>
            <a:r>
              <a:rPr lang="en-US" dirty="0" smtClean="0"/>
              <a:t>perform </a:t>
            </a:r>
            <a:r>
              <a:rPr lang="en-US" dirty="0"/>
              <a:t>updates after every training example</a:t>
            </a:r>
          </a:p>
          <a:p>
            <a:r>
              <a:rPr lang="en-US" dirty="0"/>
              <a:t>“Batch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Perform 1 update for 1 pass over the entire training dataset</a:t>
            </a:r>
          </a:p>
          <a:p>
            <a:pPr lvl="1"/>
            <a:r>
              <a:rPr lang="en-US" dirty="0" smtClean="0"/>
              <a:t>Almost never used in practice (why?)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9" y="1903588"/>
            <a:ext cx="7361695" cy="98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5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update rule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27" y="2688309"/>
            <a:ext cx="7735573" cy="1077777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2835295" y="4147540"/>
            <a:ext cx="4309423" cy="889217"/>
          </a:xfrm>
          <a:prstGeom prst="wedgeRoundRectCallout">
            <a:avLst>
              <a:gd name="adj1" fmla="val -10197"/>
              <a:gd name="adj2" fmla="val -9474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is much better than the Perceptron update. 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836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write the whole LR training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65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The decision function is linear (in log space)</a:t>
            </a:r>
          </a:p>
          <a:p>
            <a:r>
              <a:rPr lang="en-US" sz="3600" dirty="0" smtClean="0"/>
              <a:t>Feature design is hard for most real-world NLP problems</a:t>
            </a:r>
            <a:r>
              <a:rPr lang="mr-IN" sz="3600" dirty="0" smtClean="0"/>
              <a:t>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254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/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9108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</a:t>
            </a:r>
            <a:r>
              <a:rPr lang="en-US" sz="3600" smtClean="0"/>
              <a:t>did you find hard about ML so far?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We need to design custom decision functions (e.g., dot product, sigmoid), and custom cost functions</a:t>
            </a:r>
          </a:p>
          <a:p>
            <a:r>
              <a:rPr lang="en-US" sz="3600" dirty="0" smtClean="0"/>
              <a:t>But then we have to </a:t>
            </a:r>
            <a:r>
              <a:rPr lang="en-US" sz="3600" dirty="0" err="1" smtClean="0"/>
              <a:t>recompute</a:t>
            </a:r>
            <a:r>
              <a:rPr lang="en-US" sz="3600" dirty="0" smtClean="0"/>
              <a:t> all the derivatives. Derivatives are a pain</a:t>
            </a:r>
            <a:r>
              <a:rPr lang="mr-IN" sz="3600" dirty="0" smtClean="0"/>
              <a:t>…</a:t>
            </a:r>
            <a:endParaRPr lang="en-US" sz="3600" dirty="0" smtClean="0"/>
          </a:p>
          <a:p>
            <a:r>
              <a:rPr lang="en-US" sz="3600" dirty="0" smtClean="0"/>
              <a:t>Feature design is hard for real-world NLP applications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2945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Custom, non-linear decision and cost functions</a:t>
            </a:r>
          </a:p>
          <a:p>
            <a:r>
              <a:rPr lang="en-US" dirty="0" smtClean="0"/>
              <a:t>Auto-differentiation to compute derivatives automatically </a:t>
            </a:r>
          </a:p>
          <a:p>
            <a:r>
              <a:rPr lang="en-US" dirty="0" smtClean="0"/>
              <a:t>Automatic generation of feature vectors for all data points (next lecture)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6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Perceptron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38" y="1841027"/>
            <a:ext cx="3046386" cy="1500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3620297"/>
            <a:ext cx="5827363" cy="13394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34843"/>
            <a:ext cx="7658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All slides on logistic regression come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from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hlinkClick r:id="rId4"/>
              </a:rPr>
              <a:t>http://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  <a:hlinkClick r:id="rId4"/>
              </a:rPr>
              <a:t>neuralnetworksanddeeplearning.com/</a:t>
            </a:r>
            <a:r>
              <a:rPr lang="en-US" sz="16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5399156"/>
            <a:ext cx="4525506" cy="10817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8318" y="4975767"/>
            <a:ext cx="5950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or: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63795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architecture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438" y="1841027"/>
            <a:ext cx="3046386" cy="15009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58318" y="4975767"/>
            <a:ext cx="7355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where </a:t>
            </a:r>
            <a:r>
              <a:rPr lang="en-US" sz="2800" i="1" dirty="0" smtClean="0"/>
              <a:t>z</a:t>
            </a:r>
            <a:r>
              <a:rPr lang="en-US" sz="2800" dirty="0" smtClean="0"/>
              <a:t> is the dot product of W and X (plus bias):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3765340"/>
            <a:ext cx="2367366" cy="1008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18" y="5498987"/>
            <a:ext cx="3635644" cy="10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2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Text categorization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Introduction to categorization algorithms</a:t>
            </a:r>
          </a:p>
          <a:p>
            <a:r>
              <a:rPr lang="en-US" sz="3600" dirty="0" smtClean="0"/>
              <a:t>K Nearest Neighbors (</a:t>
            </a:r>
            <a:r>
              <a:rPr lang="en-US" sz="3600" dirty="0" err="1" smtClean="0"/>
              <a:t>kNN</a:t>
            </a:r>
            <a:r>
              <a:rPr lang="en-US" sz="3600" dirty="0" smtClean="0"/>
              <a:t>)</a:t>
            </a:r>
          </a:p>
          <a:p>
            <a:r>
              <a:rPr lang="en-US" sz="3600" dirty="0" smtClean="0"/>
              <a:t>Perceptron</a:t>
            </a:r>
          </a:p>
          <a:p>
            <a:r>
              <a:rPr lang="en-US" sz="3600" dirty="0" smtClean="0"/>
              <a:t>Logistic regression</a:t>
            </a:r>
          </a:p>
          <a:p>
            <a:r>
              <a:rPr lang="en-US" sz="3600" dirty="0" smtClean="0"/>
              <a:t>Feed-forward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58149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Many other architectures are possible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240" y="2407188"/>
            <a:ext cx="4401519" cy="19650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852406" y="5191933"/>
            <a:ext cx="78343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See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neuralnetworksanddeeplearning.com/chap1.html</a:t>
            </a:r>
            <a:r>
              <a:rPr lang="en-US" sz="2400" dirty="0" smtClean="0"/>
              <a:t> for this discussion.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4029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 forward neural networks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62" y="2261245"/>
            <a:ext cx="6633275" cy="373965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4788082" y="5579390"/>
            <a:ext cx="2434128" cy="1125634"/>
          </a:xfrm>
          <a:prstGeom prst="wedgeRoundRectCallout">
            <a:avLst>
              <a:gd name="adj1" fmla="val -55404"/>
              <a:gd name="adj2" fmla="val -884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There is a weight on each edge </a:t>
            </a:r>
            <a:r>
              <a:rPr lang="en-US" sz="2400" smtClean="0"/>
              <a:t>in the NN</a:t>
            </a:r>
            <a:endParaRPr lang="en-US" sz="24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6005146" y="1557121"/>
            <a:ext cx="2434128" cy="1666526"/>
          </a:xfrm>
          <a:prstGeom prst="wedgeRoundRectCallout">
            <a:avLst>
              <a:gd name="adj1" fmla="val -66227"/>
              <a:gd name="adj2" fmla="val 3758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Each “neuron” implements an activation function, e.g., sigmoid, using the </a:t>
            </a:r>
            <a:r>
              <a:rPr lang="en-US" sz="2000" smtClean="0"/>
              <a:t>edge weights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295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for recognizing digits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444" y="1797803"/>
            <a:ext cx="5686739" cy="477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8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needs to be trained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network (i.e., number of layers, nodes, and edges), and activation functions are static. You define them.</a:t>
            </a:r>
          </a:p>
          <a:p>
            <a:r>
              <a:rPr lang="en-US" dirty="0" smtClean="0"/>
              <a:t>During training, stochastic gradient descent (SGD) adjust the edge weights such that a cost function (J or C), e.g., negative log likelihood, is minimized.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99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needs to be trained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similar to LR (in fact, LR is a one-layer NN</a:t>
            </a:r>
            <a:r>
              <a:rPr lang="mr-IN" dirty="0" smtClean="0"/>
              <a:t>…</a:t>
            </a:r>
            <a:r>
              <a:rPr lang="en-US" dirty="0" smtClean="0"/>
              <a:t>), but</a:t>
            </a:r>
          </a:p>
          <a:p>
            <a:r>
              <a:rPr lang="en-US" dirty="0" smtClean="0"/>
              <a:t>Computing the derivatives for the hidden layers (which don’t exist in LR) is tricky</a:t>
            </a:r>
          </a:p>
          <a:p>
            <a:r>
              <a:rPr lang="en-US" dirty="0" smtClean="0"/>
              <a:t>We will use the backpropagation algorithm for this purpose</a:t>
            </a:r>
          </a:p>
          <a:p>
            <a:pPr lvl="1"/>
            <a:r>
              <a:rPr lang="en-US" dirty="0" smtClean="0"/>
              <a:t>Let’s do this for the feed-forward NN</a:t>
            </a:r>
          </a:p>
          <a:p>
            <a:pPr lvl="1"/>
            <a:r>
              <a:rPr lang="en-US" dirty="0" smtClean="0"/>
              <a:t>Required for 539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1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3" y="1739686"/>
            <a:ext cx="5222929" cy="2088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3" y="4537679"/>
            <a:ext cx="2419887" cy="2006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7" y="3995239"/>
            <a:ext cx="4156289" cy="1339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7" y="5306596"/>
            <a:ext cx="3620146" cy="7004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097" y="6060571"/>
            <a:ext cx="3271219" cy="69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7607"/>
            <a:ext cx="8509912" cy="13399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99270" y="3517353"/>
            <a:ext cx="5087529" cy="60454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 in this 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399502"/>
            <a:ext cx="8229600" cy="2065607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 = quadratic cost, mean squared error, MSE</a:t>
            </a:r>
          </a:p>
          <a:p>
            <a:r>
              <a:rPr lang="en-US" dirty="0" smtClean="0"/>
              <a:t>But many other cost functions are possible!</a:t>
            </a:r>
          </a:p>
          <a:p>
            <a:r>
              <a:rPr lang="en-US" dirty="0" smtClean="0"/>
              <a:t>(Incomplete) rule of thumb:</a:t>
            </a:r>
          </a:p>
          <a:p>
            <a:pPr lvl="1"/>
            <a:r>
              <a:rPr lang="en-US" dirty="0" smtClean="0"/>
              <a:t>If binary classification: MSE</a:t>
            </a:r>
          </a:p>
          <a:p>
            <a:pPr lvl="1"/>
            <a:r>
              <a:rPr lang="en-US" dirty="0" smtClean="0"/>
              <a:t>If multiclass classification: cross entropy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6" y="1600807"/>
            <a:ext cx="4688668" cy="11382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7666" y="2694518"/>
            <a:ext cx="4417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Or, for a </a:t>
            </a:r>
            <a:r>
              <a:rPr lang="en-US" sz="2400" smtClean="0"/>
              <a:t>single training example x:</a:t>
            </a:r>
            <a:endParaRPr lang="en-US" sz="2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666" y="3078044"/>
            <a:ext cx="5362414" cy="11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0423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Notes: a few useful formulas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799"/>
          </a:xfrm>
        </p:spPr>
        <p:txBody>
          <a:bodyPr>
            <a:normAutofit/>
          </a:bodyPr>
          <a:lstStyle/>
          <a:p>
            <a:r>
              <a:rPr lang="en-US" dirty="0" err="1" smtClean="0"/>
              <a:t>Hadamard</a:t>
            </a:r>
            <a:r>
              <a:rPr lang="en-US" dirty="0" smtClean="0"/>
              <a:t> product: Element wise multiplication of two vectors: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Error or layer l in the network: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708" y="2753475"/>
            <a:ext cx="5315919" cy="12364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04" y="5133707"/>
            <a:ext cx="2172413" cy="172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3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will compute the partial derivatives of C with respect to w and b, so we can perform gradient descent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98" y="3410438"/>
            <a:ext cx="5355004" cy="29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“I don’t crush the corolla of wonders of the world”</a:t>
            </a:r>
          </a:p>
          <a:p>
            <a:pPr lvl="1"/>
            <a:r>
              <a:rPr lang="en-US" sz="2400" dirty="0" smtClean="0"/>
              <a:t>Lucian </a:t>
            </a:r>
            <a:r>
              <a:rPr lang="en-US" sz="2400" dirty="0" err="1" smtClean="0"/>
              <a:t>Blaga</a:t>
            </a:r>
            <a:r>
              <a:rPr lang="en-US" sz="2400" dirty="0" smtClean="0"/>
              <a:t>, 1919</a:t>
            </a:r>
          </a:p>
          <a:p>
            <a:pPr lvl="1"/>
            <a:endParaRPr lang="en-US" sz="2400" dirty="0"/>
          </a:p>
          <a:p>
            <a:r>
              <a:rPr lang="en-US" sz="2800" dirty="0" smtClean="0"/>
              <a:t>But I think that for ML, we really should destroy it</a:t>
            </a:r>
          </a:p>
          <a:p>
            <a:pPr lvl="1"/>
            <a:r>
              <a:rPr lang="en-US" sz="2400" dirty="0" smtClean="0"/>
              <a:t>To help us become better users of ML software, and, hopefully, designers of new ones</a:t>
            </a:r>
          </a:p>
          <a:p>
            <a:pPr lvl="1"/>
            <a:r>
              <a:rPr lang="en-US" sz="2400" dirty="0" smtClean="0"/>
              <a:t>To squash impostor syndrome. We all suffer from it. See this humorous description: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www.isi.edu/natural-language/people/bayes-with-tears.pdf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330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74023"/>
            <a:ext cx="8229600" cy="633046"/>
          </a:xfrm>
        </p:spPr>
        <p:txBody>
          <a:bodyPr/>
          <a:lstStyle/>
          <a:p>
            <a:r>
              <a:rPr lang="en-US" dirty="0" smtClean="0"/>
              <a:t>Or, in vector form: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36" y="2178265"/>
            <a:ext cx="2443285" cy="108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585" y="4025968"/>
            <a:ext cx="3517900" cy="7094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65" y="4954298"/>
            <a:ext cx="4126828" cy="68658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39165"/>
            <a:ext cx="8229600" cy="63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Compute the error in the last layer (L):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629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BP1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353" y="1670539"/>
            <a:ext cx="1469293" cy="1064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49" y="2856523"/>
            <a:ext cx="2755900" cy="1289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93" y="4267062"/>
            <a:ext cx="2268415" cy="12161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87" y="5604377"/>
            <a:ext cx="2152162" cy="9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47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Computes the error in layer l as a function of the error in layer l + 1 (hence “backpropagation”):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028" y="3358535"/>
            <a:ext cx="5239558" cy="82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2357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Proof of BP2 (1/2)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19" y="1827161"/>
            <a:ext cx="3122561" cy="358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884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BP2 </a:t>
            </a:r>
            <a:r>
              <a:rPr lang="en-US" dirty="0" smtClean="0"/>
              <a:t>(2/2</a:t>
            </a:r>
            <a:r>
              <a:rPr lang="en-US" dirty="0"/>
              <a:t>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8" y="1869768"/>
            <a:ext cx="6548284" cy="8947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203" y="2860777"/>
            <a:ext cx="2573594" cy="1101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347" y="5166442"/>
            <a:ext cx="3865306" cy="118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8553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BP3 and BP4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Rate of change of cost </a:t>
            </a:r>
            <a:r>
              <a:rPr lang="en-US" dirty="0" err="1" smtClean="0"/>
              <a:t>wrt</a:t>
            </a:r>
            <a:r>
              <a:rPr lang="en-US" dirty="0" smtClean="0"/>
              <a:t> any bias in the network: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Rate of change of cost </a:t>
            </a:r>
            <a:r>
              <a:rPr lang="en-US" dirty="0" err="1"/>
              <a:t>wrt</a:t>
            </a:r>
            <a:r>
              <a:rPr lang="en-US" dirty="0"/>
              <a:t> any </a:t>
            </a:r>
            <a:r>
              <a:rPr lang="en-US" dirty="0" smtClean="0"/>
              <a:t>weight in </a:t>
            </a:r>
            <a:r>
              <a:rPr lang="en-US" dirty="0"/>
              <a:t>the network: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26" y="2568268"/>
            <a:ext cx="1432232" cy="11689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99" y="5035824"/>
            <a:ext cx="2436304" cy="12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69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At-home exercise: proofs of BP3 and BP4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could be great midterm questions (for grad students)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9149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625600"/>
            <a:ext cx="6489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716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Backpropagation </a:t>
            </a:r>
            <a:r>
              <a:rPr lang="en-US" sz="3200" smtClean="0"/>
              <a:t>+ stochastic gradient descent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SGD learns network weights (and bias) for any network, with any decision functions in the nodes, and any cost function </a:t>
            </a:r>
          </a:p>
          <a:p>
            <a:pPr lvl="1"/>
            <a:r>
              <a:rPr lang="en-US" dirty="0" smtClean="0"/>
              <a:t>Assuming we can differentiate the decision and cost functions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SGD is not guaranteed to be optimal!</a:t>
            </a:r>
          </a:p>
          <a:p>
            <a:pPr lvl="1"/>
            <a:r>
              <a:rPr lang="en-US" dirty="0" smtClean="0"/>
              <a:t>But it works reasonably well, and it is reasonably fast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426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lecture: Automatic feature generation through distributional similarity</a:t>
            </a:r>
          </a:p>
          <a:p>
            <a:r>
              <a:rPr lang="en-US" dirty="0" smtClean="0"/>
              <a:t>Following lecture: </a:t>
            </a:r>
            <a:r>
              <a:rPr lang="en-US" dirty="0" err="1" smtClean="0"/>
              <a:t>DyNet</a:t>
            </a:r>
            <a:r>
              <a:rPr lang="en-US" dirty="0" smtClean="0"/>
              <a:t> tutorial for feed-forward networks</a:t>
            </a:r>
          </a:p>
          <a:p>
            <a:r>
              <a:rPr lang="en-US" dirty="0" smtClean="0"/>
              <a:t>Rest of the course: structured learning, aka how to learn when the points to be categorized depend on each other?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5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1381</TotalTime>
  <Words>2268</Words>
  <Application>Microsoft Macintosh PowerPoint</Application>
  <PresentationFormat>On-screen Show (4:3)</PresentationFormat>
  <Paragraphs>360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Calibri</vt:lpstr>
      <vt:lpstr>Courier New</vt:lpstr>
      <vt:lpstr>Mangal</vt:lpstr>
      <vt:lpstr>Wingdings</vt:lpstr>
      <vt:lpstr>Arial</vt:lpstr>
      <vt:lpstr>Office Theme</vt:lpstr>
      <vt:lpstr>CSC 439/539  Statistical Natural Language Processing Lecture 2: Crash Course in Machine Learning for Text Categorization</vt:lpstr>
      <vt:lpstr>Take-away</vt:lpstr>
      <vt:lpstr>Overview</vt:lpstr>
      <vt:lpstr>Overview</vt:lpstr>
      <vt:lpstr>Text categorization example</vt:lpstr>
      <vt:lpstr>What would you do with such an algorithm?</vt:lpstr>
      <vt:lpstr>Text categorization example</vt:lpstr>
      <vt:lpstr>Overview</vt:lpstr>
      <vt:lpstr>Motivation</vt:lpstr>
      <vt:lpstr>Machine learning is not hard</vt:lpstr>
      <vt:lpstr>Let’s read a 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have we learned from this book?</vt:lpstr>
      <vt:lpstr>Vector length + cosine similarity</vt:lpstr>
      <vt:lpstr>Let’s build some vectors</vt:lpstr>
      <vt:lpstr>Representing NLP problems numerically</vt:lpstr>
      <vt:lpstr>Definitions: instances, features, and labels</vt:lpstr>
      <vt:lpstr>(Powerpoint) Notations</vt:lpstr>
      <vt:lpstr>Have we understood?</vt:lpstr>
      <vt:lpstr>Overview</vt:lpstr>
      <vt:lpstr>kNN</vt:lpstr>
      <vt:lpstr>Probabilistic kNN</vt:lpstr>
      <vt:lpstr>Exercise</vt:lpstr>
      <vt:lpstr>Exercise</vt:lpstr>
      <vt:lpstr>What kNN needs</vt:lpstr>
      <vt:lpstr>Architecture of ML algorithms</vt:lpstr>
      <vt:lpstr>kNN algorithm</vt:lpstr>
      <vt:lpstr>kNN is based on Voronoi tesselation </vt:lpstr>
      <vt:lpstr>What is the fundamental problem with kNN?</vt:lpstr>
      <vt:lpstr>Averaging the vectors per class does not work too well</vt:lpstr>
      <vt:lpstr>Exercise</vt:lpstr>
      <vt:lpstr>Rocchio cannot handle multimodal classes</vt:lpstr>
      <vt:lpstr>Overview</vt:lpstr>
      <vt:lpstr>Rationale</vt:lpstr>
      <vt:lpstr>Perceptron decision</vt:lpstr>
      <vt:lpstr>Algorithm (1/2)</vt:lpstr>
      <vt:lpstr>Algorithm (2/2)</vt:lpstr>
      <vt:lpstr>Exercise</vt:lpstr>
      <vt:lpstr>Visualization</vt:lpstr>
      <vt:lpstr>Real-world example</vt:lpstr>
      <vt:lpstr>Simplifying the bias term</vt:lpstr>
      <vt:lpstr>Simplifying the bias term</vt:lpstr>
      <vt:lpstr>Ensemble models and average Perceptron</vt:lpstr>
      <vt:lpstr>Voting</vt:lpstr>
      <vt:lpstr>Example: Apply voting to this data</vt:lpstr>
      <vt:lpstr>Classifier A</vt:lpstr>
      <vt:lpstr>Classifier B</vt:lpstr>
      <vt:lpstr>Correct decision boundary through majority vote</vt:lpstr>
      <vt:lpstr>Prediction overhead</vt:lpstr>
      <vt:lpstr>Averaging</vt:lpstr>
      <vt:lpstr>Averaging</vt:lpstr>
      <vt:lpstr>What are the fundamental problems with the Perceptron?</vt:lpstr>
      <vt:lpstr>Overview</vt:lpstr>
      <vt:lpstr>Binary classification notations</vt:lpstr>
      <vt:lpstr>Some notation changes</vt:lpstr>
      <vt:lpstr>Looking ahead:  A better update rule</vt:lpstr>
      <vt:lpstr>Let’s see how we can derive this update rule</vt:lpstr>
      <vt:lpstr>Improvement 1: Decision function</vt:lpstr>
      <vt:lpstr>Decision function</vt:lpstr>
      <vt:lpstr>Decision function</vt:lpstr>
      <vt:lpstr>Decision function’s derivative (for later)</vt:lpstr>
      <vt:lpstr>Improvement 2: Cost function and gradient descent/ascend </vt:lpstr>
      <vt:lpstr>Gradient descent</vt:lpstr>
      <vt:lpstr>Cost function for LR = Log likelihood</vt:lpstr>
      <vt:lpstr>Note</vt:lpstr>
      <vt:lpstr>Computing the partial derivatives</vt:lpstr>
      <vt:lpstr>Stochastic gradient ascent</vt:lpstr>
      <vt:lpstr>The update rule</vt:lpstr>
      <vt:lpstr>Exercise: write the whole LR training algorithm</vt:lpstr>
      <vt:lpstr>Limitations</vt:lpstr>
      <vt:lpstr>Overview</vt:lpstr>
      <vt:lpstr>What did you find hard about ML so far?</vt:lpstr>
      <vt:lpstr>Advantages of neural networks</vt:lpstr>
      <vt:lpstr>Perceptron architecture</vt:lpstr>
      <vt:lpstr>LR architecture</vt:lpstr>
      <vt:lpstr>Many other architectures are possible…</vt:lpstr>
      <vt:lpstr>Feed forward neural networks</vt:lpstr>
      <vt:lpstr>NN for recognizing digits</vt:lpstr>
      <vt:lpstr>What needs to be trained</vt:lpstr>
      <vt:lpstr>What needs to be trained</vt:lpstr>
      <vt:lpstr>Notations</vt:lpstr>
      <vt:lpstr>Goal of backpropagation</vt:lpstr>
      <vt:lpstr>Cost function in this example</vt:lpstr>
      <vt:lpstr>Notes: a few useful formulas</vt:lpstr>
      <vt:lpstr>4 equations</vt:lpstr>
      <vt:lpstr>BP1</vt:lpstr>
      <vt:lpstr>Proof of BP1</vt:lpstr>
      <vt:lpstr>BP2</vt:lpstr>
      <vt:lpstr>Proof of BP2 (1/2)</vt:lpstr>
      <vt:lpstr>Proof of BP2 (2/2)</vt:lpstr>
      <vt:lpstr>BP3 and BP4</vt:lpstr>
      <vt:lpstr>At-home exercise: proofs of BP3 and BP4</vt:lpstr>
      <vt:lpstr>PowerPoint Presentation</vt:lpstr>
      <vt:lpstr>Backpropagation + stochastic gradient descent</vt:lpstr>
      <vt:lpstr>Coming up</vt:lpstr>
      <vt:lpstr>Readings</vt:lpstr>
      <vt:lpstr>Take-away</vt:lpstr>
    </vt:vector>
  </TitlesOfParts>
  <Company>UA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Microsoft Office User</cp:lastModifiedBy>
  <cp:revision>390</cp:revision>
  <cp:lastPrinted>2015-01-14T19:02:31Z</cp:lastPrinted>
  <dcterms:created xsi:type="dcterms:W3CDTF">2013-07-26T18:41:15Z</dcterms:created>
  <dcterms:modified xsi:type="dcterms:W3CDTF">2017-08-24T16:19:31Z</dcterms:modified>
</cp:coreProperties>
</file>